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8" r:id="rId18"/>
    <p:sldId id="277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4FFFA-AAE7-494C-AB35-74AFB5672C77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ru-RU"/>
        </a:p>
      </dgm:t>
    </dgm:pt>
    <dgm:pt modelId="{EAE8FE0F-C3FD-40B1-B4EE-0529AEB323F7}">
      <dgm:prSet/>
      <dgm:spPr/>
      <dgm:t>
        <a:bodyPr/>
        <a:lstStyle/>
        <a:p>
          <a:pPr rtl="0"/>
          <a:r>
            <a:rPr lang="ru-RU" smtClean="0"/>
            <a:t>Уважением достоинства личности</a:t>
          </a:r>
          <a:endParaRPr lang="ru-RU"/>
        </a:p>
      </dgm:t>
    </dgm:pt>
    <dgm:pt modelId="{F68A0D64-1087-4398-A36B-057F4725307F}" type="parTrans" cxnId="{F02A9BEA-B338-43AC-A2EA-28F12966BDE9}">
      <dgm:prSet/>
      <dgm:spPr/>
      <dgm:t>
        <a:bodyPr/>
        <a:lstStyle/>
        <a:p>
          <a:endParaRPr lang="ru-RU"/>
        </a:p>
      </dgm:t>
    </dgm:pt>
    <dgm:pt modelId="{68879E1A-2C40-4A00-A32D-D222678B01C6}" type="sibTrans" cxnId="{F02A9BEA-B338-43AC-A2EA-28F12966BDE9}">
      <dgm:prSet/>
      <dgm:spPr/>
      <dgm:t>
        <a:bodyPr/>
        <a:lstStyle/>
        <a:p>
          <a:endParaRPr lang="ru-RU"/>
        </a:p>
      </dgm:t>
    </dgm:pt>
    <dgm:pt modelId="{73446A7B-6A58-4045-8362-5CB3C90372C2}">
      <dgm:prSet/>
      <dgm:spPr/>
      <dgm:t>
        <a:bodyPr/>
        <a:lstStyle/>
        <a:p>
          <a:pPr rtl="0"/>
          <a:r>
            <a:rPr lang="ru-RU" smtClean="0"/>
            <a:t>Защита частной инициативы и собственности</a:t>
          </a:r>
          <a:endParaRPr lang="ru-RU"/>
        </a:p>
      </dgm:t>
    </dgm:pt>
    <dgm:pt modelId="{1D37F2D1-B9F0-4535-8CD7-67BCC8CAD9B6}" type="parTrans" cxnId="{6E2E458F-D4C4-4E9B-AF48-5099146BC96E}">
      <dgm:prSet/>
      <dgm:spPr/>
      <dgm:t>
        <a:bodyPr/>
        <a:lstStyle/>
        <a:p>
          <a:endParaRPr lang="ru-RU"/>
        </a:p>
      </dgm:t>
    </dgm:pt>
    <dgm:pt modelId="{8364244C-4A45-4896-9EF9-D482032E7A16}" type="sibTrans" cxnId="{6E2E458F-D4C4-4E9B-AF48-5099146BC96E}">
      <dgm:prSet/>
      <dgm:spPr/>
      <dgm:t>
        <a:bodyPr/>
        <a:lstStyle/>
        <a:p>
          <a:endParaRPr lang="ru-RU"/>
        </a:p>
      </dgm:t>
    </dgm:pt>
    <dgm:pt modelId="{3508588B-F0C4-43F9-A81D-4E2D21C5536A}">
      <dgm:prSet/>
      <dgm:spPr/>
      <dgm:t>
        <a:bodyPr/>
        <a:lstStyle/>
        <a:p>
          <a:pPr rtl="0"/>
          <a:r>
            <a:rPr lang="ru-RU" smtClean="0"/>
            <a:t>Право на защиту</a:t>
          </a:r>
          <a:endParaRPr lang="ru-RU"/>
        </a:p>
      </dgm:t>
    </dgm:pt>
    <dgm:pt modelId="{6F24F39F-768E-43A9-B52F-1D737D3E7240}" type="parTrans" cxnId="{4D174841-1E2E-44DB-8206-A45976A86B4E}">
      <dgm:prSet/>
      <dgm:spPr/>
      <dgm:t>
        <a:bodyPr/>
        <a:lstStyle/>
        <a:p>
          <a:endParaRPr lang="ru-RU"/>
        </a:p>
      </dgm:t>
    </dgm:pt>
    <dgm:pt modelId="{67CBB3A5-5E8D-42A8-A1DD-8B3BFD44A977}" type="sibTrans" cxnId="{4D174841-1E2E-44DB-8206-A45976A86B4E}">
      <dgm:prSet/>
      <dgm:spPr/>
      <dgm:t>
        <a:bodyPr/>
        <a:lstStyle/>
        <a:p>
          <a:endParaRPr lang="ru-RU"/>
        </a:p>
      </dgm:t>
    </dgm:pt>
    <dgm:pt modelId="{B0F6BE03-D3D4-488A-8EBA-BE4523E382F9}">
      <dgm:prSet/>
      <dgm:spPr/>
      <dgm:t>
        <a:bodyPr/>
        <a:lstStyle/>
        <a:p>
          <a:pPr rtl="0"/>
          <a:r>
            <a:rPr lang="ru-RU" smtClean="0"/>
            <a:t>Равенство перед законом</a:t>
          </a:r>
          <a:endParaRPr lang="ru-RU"/>
        </a:p>
      </dgm:t>
    </dgm:pt>
    <dgm:pt modelId="{D96A217D-B749-4FC7-BEDB-C043E59C2078}" type="parTrans" cxnId="{171A2FED-4B07-472F-899D-37F72705250A}">
      <dgm:prSet/>
      <dgm:spPr/>
      <dgm:t>
        <a:bodyPr/>
        <a:lstStyle/>
        <a:p>
          <a:endParaRPr lang="ru-RU"/>
        </a:p>
      </dgm:t>
    </dgm:pt>
    <dgm:pt modelId="{8E2E2007-41AE-414D-97F1-30D05AD67AC5}" type="sibTrans" cxnId="{171A2FED-4B07-472F-899D-37F72705250A}">
      <dgm:prSet/>
      <dgm:spPr/>
      <dgm:t>
        <a:bodyPr/>
        <a:lstStyle/>
        <a:p>
          <a:endParaRPr lang="ru-RU"/>
        </a:p>
      </dgm:t>
    </dgm:pt>
    <dgm:pt modelId="{BE73C519-93FF-46BA-8EE0-48B64CEB5A23}">
      <dgm:prSet/>
      <dgm:spPr/>
      <dgm:t>
        <a:bodyPr/>
        <a:lstStyle/>
        <a:p>
          <a:pPr rtl="0"/>
          <a:r>
            <a:rPr lang="ru-RU" smtClean="0"/>
            <a:t>Справедливое судебное разбирательство</a:t>
          </a:r>
          <a:endParaRPr lang="ru-RU"/>
        </a:p>
      </dgm:t>
    </dgm:pt>
    <dgm:pt modelId="{E74D4174-4A80-4028-8DBB-7FA573E45A58}" type="parTrans" cxnId="{842CA66C-278A-4456-8DA4-18D9961F5C41}">
      <dgm:prSet/>
      <dgm:spPr/>
      <dgm:t>
        <a:bodyPr/>
        <a:lstStyle/>
        <a:p>
          <a:endParaRPr lang="ru-RU"/>
        </a:p>
      </dgm:t>
    </dgm:pt>
    <dgm:pt modelId="{782A5CF8-BB3F-400F-905F-149615BAE9D1}" type="sibTrans" cxnId="{842CA66C-278A-4456-8DA4-18D9961F5C41}">
      <dgm:prSet/>
      <dgm:spPr/>
      <dgm:t>
        <a:bodyPr/>
        <a:lstStyle/>
        <a:p>
          <a:endParaRPr lang="ru-RU"/>
        </a:p>
      </dgm:t>
    </dgm:pt>
    <dgm:pt modelId="{A80A29CA-6476-407B-9069-26F850C31937}">
      <dgm:prSet/>
      <dgm:spPr/>
      <dgm:t>
        <a:bodyPr/>
        <a:lstStyle/>
        <a:p>
          <a:pPr rtl="0"/>
          <a:r>
            <a:rPr lang="ru-RU" smtClean="0"/>
            <a:t>Свобода слова, мнения, открытость информации</a:t>
          </a:r>
          <a:endParaRPr lang="ru-RU"/>
        </a:p>
      </dgm:t>
    </dgm:pt>
    <dgm:pt modelId="{359DF0D8-6553-48C7-9A47-CD79B19710D9}" type="parTrans" cxnId="{56B6E9D5-41FC-4CAF-9F6C-F7C728948872}">
      <dgm:prSet/>
      <dgm:spPr/>
      <dgm:t>
        <a:bodyPr/>
        <a:lstStyle/>
        <a:p>
          <a:endParaRPr lang="ru-RU"/>
        </a:p>
      </dgm:t>
    </dgm:pt>
    <dgm:pt modelId="{79A3F31F-86BC-412D-BB81-EF3566AAF984}" type="sibTrans" cxnId="{56B6E9D5-41FC-4CAF-9F6C-F7C728948872}">
      <dgm:prSet/>
      <dgm:spPr/>
      <dgm:t>
        <a:bodyPr/>
        <a:lstStyle/>
        <a:p>
          <a:endParaRPr lang="ru-RU"/>
        </a:p>
      </dgm:t>
    </dgm:pt>
    <dgm:pt modelId="{0775126C-837B-4B0F-865C-D771D98D0ABE}" type="pres">
      <dgm:prSet presAssocID="{16C4FFFA-AAE7-494C-AB35-74AFB5672C77}" presName="linearFlow" presStyleCnt="0">
        <dgm:presLayoutVars>
          <dgm:dir/>
          <dgm:resizeHandles val="exact"/>
        </dgm:presLayoutVars>
      </dgm:prSet>
      <dgm:spPr/>
    </dgm:pt>
    <dgm:pt modelId="{5C17F816-855E-4B05-9916-84F3D838CF2D}" type="pres">
      <dgm:prSet presAssocID="{EAE8FE0F-C3FD-40B1-B4EE-0529AEB323F7}" presName="composite" presStyleCnt="0"/>
      <dgm:spPr/>
    </dgm:pt>
    <dgm:pt modelId="{0B264051-1B6F-49EA-BDA3-4BE1F8EBF4BC}" type="pres">
      <dgm:prSet presAssocID="{EAE8FE0F-C3FD-40B1-B4EE-0529AEB323F7}" presName="imgShp" presStyleLbl="fgImgPlace1" presStyleIdx="0" presStyleCnt="6"/>
      <dgm:spPr/>
    </dgm:pt>
    <dgm:pt modelId="{A794B507-8CA6-4511-B813-55C39E3CBFFE}" type="pres">
      <dgm:prSet presAssocID="{EAE8FE0F-C3FD-40B1-B4EE-0529AEB323F7}" presName="txShp" presStyleLbl="node1" presStyleIdx="0" presStyleCnt="6">
        <dgm:presLayoutVars>
          <dgm:bulletEnabled val="1"/>
        </dgm:presLayoutVars>
      </dgm:prSet>
      <dgm:spPr/>
    </dgm:pt>
    <dgm:pt modelId="{CB9B55CA-DA9A-4DF6-958C-E38F2742E721}" type="pres">
      <dgm:prSet presAssocID="{68879E1A-2C40-4A00-A32D-D222678B01C6}" presName="spacing" presStyleCnt="0"/>
      <dgm:spPr/>
    </dgm:pt>
    <dgm:pt modelId="{8A85CE3C-8203-418F-BD8C-EB2AEED7344F}" type="pres">
      <dgm:prSet presAssocID="{73446A7B-6A58-4045-8362-5CB3C90372C2}" presName="composite" presStyleCnt="0"/>
      <dgm:spPr/>
    </dgm:pt>
    <dgm:pt modelId="{015D8C81-2CB0-4EB6-82CE-EFE502D0F634}" type="pres">
      <dgm:prSet presAssocID="{73446A7B-6A58-4045-8362-5CB3C90372C2}" presName="imgShp" presStyleLbl="fgImgPlace1" presStyleIdx="1" presStyleCnt="6"/>
      <dgm:spPr/>
    </dgm:pt>
    <dgm:pt modelId="{1D5D37B4-D350-4CC2-A9EF-33CB820630F3}" type="pres">
      <dgm:prSet presAssocID="{73446A7B-6A58-4045-8362-5CB3C90372C2}" presName="txShp" presStyleLbl="node1" presStyleIdx="1" presStyleCnt="6">
        <dgm:presLayoutVars>
          <dgm:bulletEnabled val="1"/>
        </dgm:presLayoutVars>
      </dgm:prSet>
      <dgm:spPr/>
    </dgm:pt>
    <dgm:pt modelId="{B9EA1EEC-08C8-44F1-BD03-24CA7CEB8899}" type="pres">
      <dgm:prSet presAssocID="{8364244C-4A45-4896-9EF9-D482032E7A16}" presName="spacing" presStyleCnt="0"/>
      <dgm:spPr/>
    </dgm:pt>
    <dgm:pt modelId="{DA07542F-C66C-487A-A501-D3916A8138F1}" type="pres">
      <dgm:prSet presAssocID="{3508588B-F0C4-43F9-A81D-4E2D21C5536A}" presName="composite" presStyleCnt="0"/>
      <dgm:spPr/>
    </dgm:pt>
    <dgm:pt modelId="{920CDBFC-4E0F-47FC-8881-4466BC79F032}" type="pres">
      <dgm:prSet presAssocID="{3508588B-F0C4-43F9-A81D-4E2D21C5536A}" presName="imgShp" presStyleLbl="fgImgPlace1" presStyleIdx="2" presStyleCnt="6"/>
      <dgm:spPr/>
    </dgm:pt>
    <dgm:pt modelId="{1BF0019C-FD68-4527-A117-BFD4009A4507}" type="pres">
      <dgm:prSet presAssocID="{3508588B-F0C4-43F9-A81D-4E2D21C5536A}" presName="txShp" presStyleLbl="node1" presStyleIdx="2" presStyleCnt="6">
        <dgm:presLayoutVars>
          <dgm:bulletEnabled val="1"/>
        </dgm:presLayoutVars>
      </dgm:prSet>
      <dgm:spPr/>
    </dgm:pt>
    <dgm:pt modelId="{6E74AA2D-7EAB-4C83-B645-8A7998749347}" type="pres">
      <dgm:prSet presAssocID="{67CBB3A5-5E8D-42A8-A1DD-8B3BFD44A977}" presName="spacing" presStyleCnt="0"/>
      <dgm:spPr/>
    </dgm:pt>
    <dgm:pt modelId="{592B072D-F4CB-491C-8C6C-E65E33E07C3A}" type="pres">
      <dgm:prSet presAssocID="{B0F6BE03-D3D4-488A-8EBA-BE4523E382F9}" presName="composite" presStyleCnt="0"/>
      <dgm:spPr/>
    </dgm:pt>
    <dgm:pt modelId="{7E97C298-688C-41E1-AEE5-8C01035EAD61}" type="pres">
      <dgm:prSet presAssocID="{B0F6BE03-D3D4-488A-8EBA-BE4523E382F9}" presName="imgShp" presStyleLbl="fgImgPlace1" presStyleIdx="3" presStyleCnt="6"/>
      <dgm:spPr/>
    </dgm:pt>
    <dgm:pt modelId="{9FFEAE5C-E38C-45CD-BC0C-AAAF5D949B47}" type="pres">
      <dgm:prSet presAssocID="{B0F6BE03-D3D4-488A-8EBA-BE4523E382F9}" presName="txShp" presStyleLbl="node1" presStyleIdx="3" presStyleCnt="6">
        <dgm:presLayoutVars>
          <dgm:bulletEnabled val="1"/>
        </dgm:presLayoutVars>
      </dgm:prSet>
      <dgm:spPr/>
    </dgm:pt>
    <dgm:pt modelId="{7FB3A93B-F566-48E2-B06C-2665C1AA1A4A}" type="pres">
      <dgm:prSet presAssocID="{8E2E2007-41AE-414D-97F1-30D05AD67AC5}" presName="spacing" presStyleCnt="0"/>
      <dgm:spPr/>
    </dgm:pt>
    <dgm:pt modelId="{C1CADE9D-3D99-4427-989C-11B00150D8E1}" type="pres">
      <dgm:prSet presAssocID="{BE73C519-93FF-46BA-8EE0-48B64CEB5A23}" presName="composite" presStyleCnt="0"/>
      <dgm:spPr/>
    </dgm:pt>
    <dgm:pt modelId="{B69E26CF-FE2B-4760-BBAC-8B150D234E0F}" type="pres">
      <dgm:prSet presAssocID="{BE73C519-93FF-46BA-8EE0-48B64CEB5A23}" presName="imgShp" presStyleLbl="fgImgPlace1" presStyleIdx="4" presStyleCnt="6"/>
      <dgm:spPr/>
    </dgm:pt>
    <dgm:pt modelId="{03C14A94-2330-4477-815B-F7404FE2751C}" type="pres">
      <dgm:prSet presAssocID="{BE73C519-93FF-46BA-8EE0-48B64CEB5A23}" presName="txShp" presStyleLbl="node1" presStyleIdx="4" presStyleCnt="6">
        <dgm:presLayoutVars>
          <dgm:bulletEnabled val="1"/>
        </dgm:presLayoutVars>
      </dgm:prSet>
      <dgm:spPr/>
    </dgm:pt>
    <dgm:pt modelId="{21314A8B-14AF-4F5F-A931-2A501758D1BC}" type="pres">
      <dgm:prSet presAssocID="{782A5CF8-BB3F-400F-905F-149615BAE9D1}" presName="spacing" presStyleCnt="0"/>
      <dgm:spPr/>
    </dgm:pt>
    <dgm:pt modelId="{23D38C9E-F9F3-4E3A-9E32-13D2A9BC379B}" type="pres">
      <dgm:prSet presAssocID="{A80A29CA-6476-407B-9069-26F850C31937}" presName="composite" presStyleCnt="0"/>
      <dgm:spPr/>
    </dgm:pt>
    <dgm:pt modelId="{35D05D8D-49EB-4BAA-B7F8-3118792DDB96}" type="pres">
      <dgm:prSet presAssocID="{A80A29CA-6476-407B-9069-26F850C31937}" presName="imgShp" presStyleLbl="fgImgPlace1" presStyleIdx="5" presStyleCnt="6"/>
      <dgm:spPr/>
    </dgm:pt>
    <dgm:pt modelId="{1D79EFD2-E67E-43B5-9D09-9F81F73EFC06}" type="pres">
      <dgm:prSet presAssocID="{A80A29CA-6476-407B-9069-26F850C31937}" presName="txShp" presStyleLbl="node1" presStyleIdx="5" presStyleCnt="6">
        <dgm:presLayoutVars>
          <dgm:bulletEnabled val="1"/>
        </dgm:presLayoutVars>
      </dgm:prSet>
      <dgm:spPr/>
    </dgm:pt>
  </dgm:ptLst>
  <dgm:cxnLst>
    <dgm:cxn modelId="{56B6E9D5-41FC-4CAF-9F6C-F7C728948872}" srcId="{16C4FFFA-AAE7-494C-AB35-74AFB5672C77}" destId="{A80A29CA-6476-407B-9069-26F850C31937}" srcOrd="5" destOrd="0" parTransId="{359DF0D8-6553-48C7-9A47-CD79B19710D9}" sibTransId="{79A3F31F-86BC-412D-BB81-EF3566AAF984}"/>
    <dgm:cxn modelId="{78938C61-B81A-4168-ABA7-5C046406311B}" type="presOf" srcId="{BE73C519-93FF-46BA-8EE0-48B64CEB5A23}" destId="{03C14A94-2330-4477-815B-F7404FE2751C}" srcOrd="0" destOrd="0" presId="urn:microsoft.com/office/officeart/2005/8/layout/vList3"/>
    <dgm:cxn modelId="{1ED2A44F-5AB2-4932-B6E6-3222A2077230}" type="presOf" srcId="{B0F6BE03-D3D4-488A-8EBA-BE4523E382F9}" destId="{9FFEAE5C-E38C-45CD-BC0C-AAAF5D949B47}" srcOrd="0" destOrd="0" presId="urn:microsoft.com/office/officeart/2005/8/layout/vList3"/>
    <dgm:cxn modelId="{842CA66C-278A-4456-8DA4-18D9961F5C41}" srcId="{16C4FFFA-AAE7-494C-AB35-74AFB5672C77}" destId="{BE73C519-93FF-46BA-8EE0-48B64CEB5A23}" srcOrd="4" destOrd="0" parTransId="{E74D4174-4A80-4028-8DBB-7FA573E45A58}" sibTransId="{782A5CF8-BB3F-400F-905F-149615BAE9D1}"/>
    <dgm:cxn modelId="{23FACBDD-2B5E-4ABB-BBE4-9E16D08EAD68}" type="presOf" srcId="{73446A7B-6A58-4045-8362-5CB3C90372C2}" destId="{1D5D37B4-D350-4CC2-A9EF-33CB820630F3}" srcOrd="0" destOrd="0" presId="urn:microsoft.com/office/officeart/2005/8/layout/vList3"/>
    <dgm:cxn modelId="{171A2FED-4B07-472F-899D-37F72705250A}" srcId="{16C4FFFA-AAE7-494C-AB35-74AFB5672C77}" destId="{B0F6BE03-D3D4-488A-8EBA-BE4523E382F9}" srcOrd="3" destOrd="0" parTransId="{D96A217D-B749-4FC7-BEDB-C043E59C2078}" sibTransId="{8E2E2007-41AE-414D-97F1-30D05AD67AC5}"/>
    <dgm:cxn modelId="{F02A9BEA-B338-43AC-A2EA-28F12966BDE9}" srcId="{16C4FFFA-AAE7-494C-AB35-74AFB5672C77}" destId="{EAE8FE0F-C3FD-40B1-B4EE-0529AEB323F7}" srcOrd="0" destOrd="0" parTransId="{F68A0D64-1087-4398-A36B-057F4725307F}" sibTransId="{68879E1A-2C40-4A00-A32D-D222678B01C6}"/>
    <dgm:cxn modelId="{30187CDD-A621-4815-9BA1-7FE54DD48392}" type="presOf" srcId="{EAE8FE0F-C3FD-40B1-B4EE-0529AEB323F7}" destId="{A794B507-8CA6-4511-B813-55C39E3CBFFE}" srcOrd="0" destOrd="0" presId="urn:microsoft.com/office/officeart/2005/8/layout/vList3"/>
    <dgm:cxn modelId="{FA94EC17-B525-4407-B980-BA03984A0AED}" type="presOf" srcId="{3508588B-F0C4-43F9-A81D-4E2D21C5536A}" destId="{1BF0019C-FD68-4527-A117-BFD4009A4507}" srcOrd="0" destOrd="0" presId="urn:microsoft.com/office/officeart/2005/8/layout/vList3"/>
    <dgm:cxn modelId="{6E2E458F-D4C4-4E9B-AF48-5099146BC96E}" srcId="{16C4FFFA-AAE7-494C-AB35-74AFB5672C77}" destId="{73446A7B-6A58-4045-8362-5CB3C90372C2}" srcOrd="1" destOrd="0" parTransId="{1D37F2D1-B9F0-4535-8CD7-67BCC8CAD9B6}" sibTransId="{8364244C-4A45-4896-9EF9-D482032E7A16}"/>
    <dgm:cxn modelId="{91D7A1EA-BF9D-4C37-9CDA-7B00505F0A29}" type="presOf" srcId="{16C4FFFA-AAE7-494C-AB35-74AFB5672C77}" destId="{0775126C-837B-4B0F-865C-D771D98D0ABE}" srcOrd="0" destOrd="0" presId="urn:microsoft.com/office/officeart/2005/8/layout/vList3"/>
    <dgm:cxn modelId="{DA215945-4EC9-4C13-96E1-1B02B2E424C4}" type="presOf" srcId="{A80A29CA-6476-407B-9069-26F850C31937}" destId="{1D79EFD2-E67E-43B5-9D09-9F81F73EFC06}" srcOrd="0" destOrd="0" presId="urn:microsoft.com/office/officeart/2005/8/layout/vList3"/>
    <dgm:cxn modelId="{4D174841-1E2E-44DB-8206-A45976A86B4E}" srcId="{16C4FFFA-AAE7-494C-AB35-74AFB5672C77}" destId="{3508588B-F0C4-43F9-A81D-4E2D21C5536A}" srcOrd="2" destOrd="0" parTransId="{6F24F39F-768E-43A9-B52F-1D737D3E7240}" sibTransId="{67CBB3A5-5E8D-42A8-A1DD-8B3BFD44A977}"/>
    <dgm:cxn modelId="{519046D5-D7CE-4BD8-84D3-44380AA1D321}" type="presParOf" srcId="{0775126C-837B-4B0F-865C-D771D98D0ABE}" destId="{5C17F816-855E-4B05-9916-84F3D838CF2D}" srcOrd="0" destOrd="0" presId="urn:microsoft.com/office/officeart/2005/8/layout/vList3"/>
    <dgm:cxn modelId="{FF3BF883-C6E8-4525-8FF1-96591BBD4E28}" type="presParOf" srcId="{5C17F816-855E-4B05-9916-84F3D838CF2D}" destId="{0B264051-1B6F-49EA-BDA3-4BE1F8EBF4BC}" srcOrd="0" destOrd="0" presId="urn:microsoft.com/office/officeart/2005/8/layout/vList3"/>
    <dgm:cxn modelId="{AD860818-F84A-47CA-9E60-BE53AD5AE345}" type="presParOf" srcId="{5C17F816-855E-4B05-9916-84F3D838CF2D}" destId="{A794B507-8CA6-4511-B813-55C39E3CBFFE}" srcOrd="1" destOrd="0" presId="urn:microsoft.com/office/officeart/2005/8/layout/vList3"/>
    <dgm:cxn modelId="{887E698C-C895-42BB-AFEE-343D6CC5DB1F}" type="presParOf" srcId="{0775126C-837B-4B0F-865C-D771D98D0ABE}" destId="{CB9B55CA-DA9A-4DF6-958C-E38F2742E721}" srcOrd="1" destOrd="0" presId="urn:microsoft.com/office/officeart/2005/8/layout/vList3"/>
    <dgm:cxn modelId="{3B684B16-3629-4A49-8685-D1CE46789839}" type="presParOf" srcId="{0775126C-837B-4B0F-865C-D771D98D0ABE}" destId="{8A85CE3C-8203-418F-BD8C-EB2AEED7344F}" srcOrd="2" destOrd="0" presId="urn:microsoft.com/office/officeart/2005/8/layout/vList3"/>
    <dgm:cxn modelId="{BDF21316-19E1-4F46-A2E3-8430C484C4C2}" type="presParOf" srcId="{8A85CE3C-8203-418F-BD8C-EB2AEED7344F}" destId="{015D8C81-2CB0-4EB6-82CE-EFE502D0F634}" srcOrd="0" destOrd="0" presId="urn:microsoft.com/office/officeart/2005/8/layout/vList3"/>
    <dgm:cxn modelId="{23C8719C-3C29-480E-942B-5B5205F42309}" type="presParOf" srcId="{8A85CE3C-8203-418F-BD8C-EB2AEED7344F}" destId="{1D5D37B4-D350-4CC2-A9EF-33CB820630F3}" srcOrd="1" destOrd="0" presId="urn:microsoft.com/office/officeart/2005/8/layout/vList3"/>
    <dgm:cxn modelId="{C45736B0-DB6E-43CB-86D1-97573C9B88AD}" type="presParOf" srcId="{0775126C-837B-4B0F-865C-D771D98D0ABE}" destId="{B9EA1EEC-08C8-44F1-BD03-24CA7CEB8899}" srcOrd="3" destOrd="0" presId="urn:microsoft.com/office/officeart/2005/8/layout/vList3"/>
    <dgm:cxn modelId="{F2995897-8FE0-4BA2-B70C-BECB4C0D5E5E}" type="presParOf" srcId="{0775126C-837B-4B0F-865C-D771D98D0ABE}" destId="{DA07542F-C66C-487A-A501-D3916A8138F1}" srcOrd="4" destOrd="0" presId="urn:microsoft.com/office/officeart/2005/8/layout/vList3"/>
    <dgm:cxn modelId="{A3FBCCF9-6A27-454A-AC4C-0FD2EAD41EA1}" type="presParOf" srcId="{DA07542F-C66C-487A-A501-D3916A8138F1}" destId="{920CDBFC-4E0F-47FC-8881-4466BC79F032}" srcOrd="0" destOrd="0" presId="urn:microsoft.com/office/officeart/2005/8/layout/vList3"/>
    <dgm:cxn modelId="{3C89E9BD-4DF5-4A96-A84C-5CFAE06F2C0F}" type="presParOf" srcId="{DA07542F-C66C-487A-A501-D3916A8138F1}" destId="{1BF0019C-FD68-4527-A117-BFD4009A4507}" srcOrd="1" destOrd="0" presId="urn:microsoft.com/office/officeart/2005/8/layout/vList3"/>
    <dgm:cxn modelId="{5B529FD3-7A60-4799-84EA-396F47793493}" type="presParOf" srcId="{0775126C-837B-4B0F-865C-D771D98D0ABE}" destId="{6E74AA2D-7EAB-4C83-B645-8A7998749347}" srcOrd="5" destOrd="0" presId="urn:microsoft.com/office/officeart/2005/8/layout/vList3"/>
    <dgm:cxn modelId="{A909C720-E272-4B01-8708-8504360EA5C1}" type="presParOf" srcId="{0775126C-837B-4B0F-865C-D771D98D0ABE}" destId="{592B072D-F4CB-491C-8C6C-E65E33E07C3A}" srcOrd="6" destOrd="0" presId="urn:microsoft.com/office/officeart/2005/8/layout/vList3"/>
    <dgm:cxn modelId="{582D9709-BCC6-468B-A798-BF4E4F421B06}" type="presParOf" srcId="{592B072D-F4CB-491C-8C6C-E65E33E07C3A}" destId="{7E97C298-688C-41E1-AEE5-8C01035EAD61}" srcOrd="0" destOrd="0" presId="urn:microsoft.com/office/officeart/2005/8/layout/vList3"/>
    <dgm:cxn modelId="{29648EA3-610E-4547-A9F8-8E7B39DA4DFA}" type="presParOf" srcId="{592B072D-F4CB-491C-8C6C-E65E33E07C3A}" destId="{9FFEAE5C-E38C-45CD-BC0C-AAAF5D949B47}" srcOrd="1" destOrd="0" presId="urn:microsoft.com/office/officeart/2005/8/layout/vList3"/>
    <dgm:cxn modelId="{E6C7072E-5177-430E-AD62-5F38037F3FD8}" type="presParOf" srcId="{0775126C-837B-4B0F-865C-D771D98D0ABE}" destId="{7FB3A93B-F566-48E2-B06C-2665C1AA1A4A}" srcOrd="7" destOrd="0" presId="urn:microsoft.com/office/officeart/2005/8/layout/vList3"/>
    <dgm:cxn modelId="{1982A543-859E-4DE5-9EC0-28347DB070C8}" type="presParOf" srcId="{0775126C-837B-4B0F-865C-D771D98D0ABE}" destId="{C1CADE9D-3D99-4427-989C-11B00150D8E1}" srcOrd="8" destOrd="0" presId="urn:microsoft.com/office/officeart/2005/8/layout/vList3"/>
    <dgm:cxn modelId="{5E0EBAE7-4590-47CC-B895-2E8027E9192B}" type="presParOf" srcId="{C1CADE9D-3D99-4427-989C-11B00150D8E1}" destId="{B69E26CF-FE2B-4760-BBAC-8B150D234E0F}" srcOrd="0" destOrd="0" presId="urn:microsoft.com/office/officeart/2005/8/layout/vList3"/>
    <dgm:cxn modelId="{2C5E63CC-88B5-4B8B-837F-CC21CA13AC1D}" type="presParOf" srcId="{C1CADE9D-3D99-4427-989C-11B00150D8E1}" destId="{03C14A94-2330-4477-815B-F7404FE2751C}" srcOrd="1" destOrd="0" presId="urn:microsoft.com/office/officeart/2005/8/layout/vList3"/>
    <dgm:cxn modelId="{C4358863-B753-482D-B4F2-BA422E26677B}" type="presParOf" srcId="{0775126C-837B-4B0F-865C-D771D98D0ABE}" destId="{21314A8B-14AF-4F5F-A931-2A501758D1BC}" srcOrd="9" destOrd="0" presId="urn:microsoft.com/office/officeart/2005/8/layout/vList3"/>
    <dgm:cxn modelId="{9222F3D6-C5B9-4129-B96D-EAC3EF6B209D}" type="presParOf" srcId="{0775126C-837B-4B0F-865C-D771D98D0ABE}" destId="{23D38C9E-F9F3-4E3A-9E32-13D2A9BC379B}" srcOrd="10" destOrd="0" presId="urn:microsoft.com/office/officeart/2005/8/layout/vList3"/>
    <dgm:cxn modelId="{188E064E-59DF-4831-89CE-AAA1B5D52292}" type="presParOf" srcId="{23D38C9E-F9F3-4E3A-9E32-13D2A9BC379B}" destId="{35D05D8D-49EB-4BAA-B7F8-3118792DDB96}" srcOrd="0" destOrd="0" presId="urn:microsoft.com/office/officeart/2005/8/layout/vList3"/>
    <dgm:cxn modelId="{63A61F92-E9F8-4352-9B0A-1C00B5E5AC8B}" type="presParOf" srcId="{23D38C9E-F9F3-4E3A-9E32-13D2A9BC379B}" destId="{1D79EFD2-E67E-43B5-9D09-9F81F73EFC0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4B507-8CA6-4511-B813-55C39E3CBFFE}">
      <dsp:nvSpPr>
        <dsp:cNvPr id="0" name=""/>
        <dsp:cNvSpPr/>
      </dsp:nvSpPr>
      <dsp:spPr>
        <a:xfrm rot="10800000">
          <a:off x="1271207" y="1593"/>
          <a:ext cx="4711038" cy="3383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12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Уважением достоинства личности</a:t>
          </a:r>
          <a:endParaRPr lang="ru-RU" sz="1600" kern="1200"/>
        </a:p>
      </dsp:txBody>
      <dsp:txXfrm rot="10800000">
        <a:off x="1355799" y="1593"/>
        <a:ext cx="4626446" cy="338370"/>
      </dsp:txXfrm>
    </dsp:sp>
    <dsp:sp modelId="{0B264051-1B6F-49EA-BDA3-4BE1F8EBF4BC}">
      <dsp:nvSpPr>
        <dsp:cNvPr id="0" name=""/>
        <dsp:cNvSpPr/>
      </dsp:nvSpPr>
      <dsp:spPr>
        <a:xfrm>
          <a:off x="1102022" y="1593"/>
          <a:ext cx="338370" cy="33837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D37B4-D350-4CC2-A9EF-33CB820630F3}">
      <dsp:nvSpPr>
        <dsp:cNvPr id="0" name=""/>
        <dsp:cNvSpPr/>
      </dsp:nvSpPr>
      <dsp:spPr>
        <a:xfrm rot="10800000">
          <a:off x="1271207" y="428163"/>
          <a:ext cx="4711038" cy="3383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12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Защита частной инициативы и собственности</a:t>
          </a:r>
          <a:endParaRPr lang="ru-RU" sz="1600" kern="1200"/>
        </a:p>
      </dsp:txBody>
      <dsp:txXfrm rot="10800000">
        <a:off x="1355799" y="428163"/>
        <a:ext cx="4626446" cy="338370"/>
      </dsp:txXfrm>
    </dsp:sp>
    <dsp:sp modelId="{015D8C81-2CB0-4EB6-82CE-EFE502D0F634}">
      <dsp:nvSpPr>
        <dsp:cNvPr id="0" name=""/>
        <dsp:cNvSpPr/>
      </dsp:nvSpPr>
      <dsp:spPr>
        <a:xfrm>
          <a:off x="1102022" y="428163"/>
          <a:ext cx="338370" cy="33837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0019C-FD68-4527-A117-BFD4009A4507}">
      <dsp:nvSpPr>
        <dsp:cNvPr id="0" name=""/>
        <dsp:cNvSpPr/>
      </dsp:nvSpPr>
      <dsp:spPr>
        <a:xfrm rot="10800000">
          <a:off x="1271207" y="854732"/>
          <a:ext cx="4711038" cy="3383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12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Право на защиту</a:t>
          </a:r>
          <a:endParaRPr lang="ru-RU" sz="1600" kern="1200"/>
        </a:p>
      </dsp:txBody>
      <dsp:txXfrm rot="10800000">
        <a:off x="1355799" y="854732"/>
        <a:ext cx="4626446" cy="338370"/>
      </dsp:txXfrm>
    </dsp:sp>
    <dsp:sp modelId="{920CDBFC-4E0F-47FC-8881-4466BC79F032}">
      <dsp:nvSpPr>
        <dsp:cNvPr id="0" name=""/>
        <dsp:cNvSpPr/>
      </dsp:nvSpPr>
      <dsp:spPr>
        <a:xfrm>
          <a:off x="1102022" y="854732"/>
          <a:ext cx="338370" cy="33837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EAE5C-E38C-45CD-BC0C-AAAF5D949B47}">
      <dsp:nvSpPr>
        <dsp:cNvPr id="0" name=""/>
        <dsp:cNvSpPr/>
      </dsp:nvSpPr>
      <dsp:spPr>
        <a:xfrm rot="10800000">
          <a:off x="1271207" y="1281302"/>
          <a:ext cx="4711038" cy="3383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12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Равенство перед законом</a:t>
          </a:r>
          <a:endParaRPr lang="ru-RU" sz="1600" kern="1200"/>
        </a:p>
      </dsp:txBody>
      <dsp:txXfrm rot="10800000">
        <a:off x="1355799" y="1281302"/>
        <a:ext cx="4626446" cy="338370"/>
      </dsp:txXfrm>
    </dsp:sp>
    <dsp:sp modelId="{7E97C298-688C-41E1-AEE5-8C01035EAD61}">
      <dsp:nvSpPr>
        <dsp:cNvPr id="0" name=""/>
        <dsp:cNvSpPr/>
      </dsp:nvSpPr>
      <dsp:spPr>
        <a:xfrm>
          <a:off x="1102022" y="1281302"/>
          <a:ext cx="338370" cy="33837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C14A94-2330-4477-815B-F7404FE2751C}">
      <dsp:nvSpPr>
        <dsp:cNvPr id="0" name=""/>
        <dsp:cNvSpPr/>
      </dsp:nvSpPr>
      <dsp:spPr>
        <a:xfrm rot="10800000">
          <a:off x="1271207" y="1707872"/>
          <a:ext cx="4711038" cy="3383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12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Справедливое судебное разбирательство</a:t>
          </a:r>
          <a:endParaRPr lang="ru-RU" sz="1600" kern="1200"/>
        </a:p>
      </dsp:txBody>
      <dsp:txXfrm rot="10800000">
        <a:off x="1355799" y="1707872"/>
        <a:ext cx="4626446" cy="338370"/>
      </dsp:txXfrm>
    </dsp:sp>
    <dsp:sp modelId="{B69E26CF-FE2B-4760-BBAC-8B150D234E0F}">
      <dsp:nvSpPr>
        <dsp:cNvPr id="0" name=""/>
        <dsp:cNvSpPr/>
      </dsp:nvSpPr>
      <dsp:spPr>
        <a:xfrm>
          <a:off x="1102022" y="1707872"/>
          <a:ext cx="338370" cy="33837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79EFD2-E67E-43B5-9D09-9F81F73EFC06}">
      <dsp:nvSpPr>
        <dsp:cNvPr id="0" name=""/>
        <dsp:cNvSpPr/>
      </dsp:nvSpPr>
      <dsp:spPr>
        <a:xfrm rot="10800000">
          <a:off x="1271207" y="2134441"/>
          <a:ext cx="4711038" cy="338370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212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Свобода слова, мнения, открытость информации</a:t>
          </a:r>
          <a:endParaRPr lang="ru-RU" sz="1600" kern="1200"/>
        </a:p>
      </dsp:txBody>
      <dsp:txXfrm rot="10800000">
        <a:off x="1355799" y="2134441"/>
        <a:ext cx="4626446" cy="338370"/>
      </dsp:txXfrm>
    </dsp:sp>
    <dsp:sp modelId="{35D05D8D-49EB-4BAA-B7F8-3118792DDB96}">
      <dsp:nvSpPr>
        <dsp:cNvPr id="0" name=""/>
        <dsp:cNvSpPr/>
      </dsp:nvSpPr>
      <dsp:spPr>
        <a:xfrm>
          <a:off x="1102022" y="2134441"/>
          <a:ext cx="338370" cy="338370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44656D-2769-4953-B0D7-74D21BF3BC16}" type="datetimeFigureOut">
              <a:rPr lang="de-DE" smtClean="0"/>
              <a:t>16.12.2015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9586A37-71F7-4BE0-B8DF-9573DCAFF529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ivil-forum.ru/news/predlozheniya-obshcherossiyskogo-grazhdanskogo-foruma-2015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komitetgi.ru/" TargetMode="External"/><Relationship Id="rId7" Type="http://schemas.openxmlformats.org/officeDocument/2006/relationships/hyperlink" Target="http://www.enforce.spb.ru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ublicverdict.ru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://www.openpolice.ru/" TargetMode="External"/><Relationship Id="rId10" Type="http://schemas.openxmlformats.org/officeDocument/2006/relationships/image" Target="../media/image12.png"/><Relationship Id="rId4" Type="http://schemas.openxmlformats.org/officeDocument/2006/relationships/hyperlink" Target="http://komitetgi.ru/projects/70/" TargetMode="External"/><Relationship Id="rId9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Реформа правоохранительной системы: ключевые противоречия</a:t>
            </a:r>
            <a:r>
              <a:rPr lang="de-DE" b="1" dirty="0"/>
              <a:t/>
            </a:r>
            <a:br>
              <a:rPr lang="de-DE" b="1" dirty="0"/>
            </a:br>
            <a:endParaRPr lang="de-D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Общероссийский гражданский форум</a:t>
            </a:r>
          </a:p>
          <a:p>
            <a:r>
              <a:rPr lang="ru-RU" dirty="0" smtClean="0"/>
              <a:t>2015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68" y="-12138"/>
            <a:ext cx="2321548" cy="848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4325" y="4149080"/>
            <a:ext cx="6299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700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pPr algn="r"/>
            <a:endParaRPr lang="ru-RU" sz="2700" dirty="0" smtClean="0">
              <a:solidFill>
                <a:schemeClr val="bg1"/>
              </a:solidFill>
            </a:endParaRPr>
          </a:p>
          <a:p>
            <a:pPr algn="r"/>
            <a:r>
              <a:rPr lang="ru-RU" sz="2700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pPr algn="r"/>
            <a:r>
              <a:rPr lang="ru-RU" sz="2700" dirty="0">
                <a:solidFill>
                  <a:schemeClr val="bg1"/>
                </a:solidFill>
              </a:rPr>
              <a:t>ц</a:t>
            </a:r>
            <a:r>
              <a:rPr lang="ru-RU" sz="2700" dirty="0" smtClean="0">
                <a:solidFill>
                  <a:schemeClr val="bg1"/>
                </a:solidFill>
              </a:rPr>
              <a:t>енности и альтернативы</a:t>
            </a:r>
            <a:endParaRPr lang="de-DE" sz="2700" dirty="0">
              <a:solidFill>
                <a:schemeClr val="bg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1" y="0"/>
            <a:ext cx="2097206" cy="63403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91" y="634039"/>
            <a:ext cx="2096036" cy="6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151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УГРОЗЫ (почему сейчас системы не обеспечивает защиту ценностей)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392" y="1124744"/>
            <a:ext cx="7520940" cy="357984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Коррупция (3)*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Некомпетентность сотрудников правоохранительной системы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Бюрократизация (централизация и «палочная система) и архаичность системы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Обвинительный уклон (2)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Приоритет общественного над личным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Отсутствие политической воли (к обеспечению приоритета </a:t>
            </a:r>
            <a:r>
              <a:rPr lang="ru-RU" dirty="0"/>
              <a:t>ц</a:t>
            </a:r>
            <a:r>
              <a:rPr lang="ru-RU" dirty="0" smtClean="0"/>
              <a:t>енностей и реформам)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Нехватка гуманитарного знания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Отсутствие свободных СМИ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Разрыв между бедными и богатыми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Низкое правосознание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Тотальный контроль и недоверие (прежде всего самим сотрудникам правоохранительных органов)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Rectangle 4"/>
          <p:cNvSpPr/>
          <p:nvPr/>
        </p:nvSpPr>
        <p:spPr>
          <a:xfrm>
            <a:off x="4074501" y="5309828"/>
            <a:ext cx="4166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 </a:t>
            </a:r>
            <a:r>
              <a:rPr lang="ru-RU" dirty="0" smtClean="0">
                <a:solidFill>
                  <a:schemeClr val="bg1"/>
                </a:solidFill>
              </a:rPr>
              <a:t>Участники были разделены на 4 группы и в ходе форсайт-дискуссии. В скобках – число групп назвавших угрозу в числе основных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07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Реформы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 ходе работы </a:t>
            </a:r>
            <a:r>
              <a:rPr lang="ru-RU" dirty="0" smtClean="0"/>
              <a:t>площадки участники сошлись относительно следующих принципов реформирования правоохранительной системы</a:t>
            </a:r>
          </a:p>
          <a:p>
            <a:r>
              <a:rPr lang="ru-RU" sz="2400" dirty="0" smtClean="0"/>
              <a:t>Децентрализация</a:t>
            </a:r>
          </a:p>
          <a:p>
            <a:r>
              <a:rPr lang="ru-RU" sz="2400" dirty="0" smtClean="0"/>
              <a:t>Создание муниципальной милиции</a:t>
            </a:r>
          </a:p>
          <a:p>
            <a:r>
              <a:rPr lang="ru-RU" sz="2400" dirty="0" smtClean="0"/>
              <a:t>Комплексная реформа всей правоохранительной системы</a:t>
            </a:r>
          </a:p>
          <a:p>
            <a:r>
              <a:rPr lang="ru-RU" sz="2400" dirty="0" smtClean="0"/>
              <a:t>Реформа прокуратуры (со снижением значимости общего надзора и сокращением контрольных полномочий)</a:t>
            </a:r>
          </a:p>
          <a:p>
            <a:r>
              <a:rPr lang="ru-RU" sz="2400" dirty="0" smtClean="0"/>
              <a:t>Изменение системы оценки в правоохранительной системы</a:t>
            </a:r>
            <a:endParaRPr lang="de-DE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45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АЛЬТЕРНАТИВЫ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/>
              <a:t>Эксперты каждой группы могли предложить пять мер, которые можно реализовать дополнительно или в современных </a:t>
            </a:r>
            <a:r>
              <a:rPr lang="ru-RU" sz="2000" dirty="0" smtClean="0"/>
              <a:t>условиях</a:t>
            </a:r>
          </a:p>
          <a:p>
            <a:r>
              <a:rPr lang="ru-RU" sz="2000" b="0" dirty="0" smtClean="0"/>
              <a:t>Эксперты были разделены по 4 группам, условно обозначенным: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/>
              <a:t>Группа 1 Умеренные либералы + выступающие за люстрацию при проведении реформы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/>
              <a:t>Группа 2: Умеренные либералы + выступающие против люстрации при проведении реформы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/>
              <a:t>Группа 3:  Радикальные либералы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b="0" dirty="0" smtClean="0"/>
              <a:t>Группа 4: Центристы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5301208"/>
            <a:ext cx="4621169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78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Меры, Предложенные участниками ОГФ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Группа 1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ru-RU" sz="2400" dirty="0" smtClean="0"/>
              <a:t>Введение персональной ответственности сотрудников правоохранительной системы (</a:t>
            </a:r>
            <a:r>
              <a:rPr lang="ru-RU" sz="2400" dirty="0" err="1" smtClean="0"/>
              <a:t>деликтные</a:t>
            </a:r>
            <a:r>
              <a:rPr lang="ru-RU" sz="2400" dirty="0" smtClean="0"/>
              <a:t> обязательства)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Изменение система оценки для ухода  от палочной системы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Выборность начальников отделов полиции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Разрешение на открытую критику руководства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Обязательное приобщение доказательств от адвокатов 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6710" y="5229200"/>
            <a:ext cx="4621169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82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Меры, Предложенные участниками ОГФ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Группа 2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ru-RU" sz="2400" dirty="0" smtClean="0"/>
              <a:t>Система оценки работы, направленная на формирование позитивных изменений, а не поощрение/наказание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Механизм независимой экспертной оценки  </a:t>
            </a:r>
            <a:r>
              <a:rPr lang="en-US" sz="2400" dirty="0" smtClean="0"/>
              <a:t>(peer-review) </a:t>
            </a:r>
            <a:r>
              <a:rPr lang="ru-RU" sz="2400" dirty="0" smtClean="0"/>
              <a:t>уголовных дел и материалов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Выборность участковых уполномоченных, начальников отделов полиции, мировых судей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Ликвидация ГИБДД, ОВО, ФСКН, передача ПДН в органы государственной власти (без погон)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Преобразование ФСИН в гражданское ведомство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5301208"/>
            <a:ext cx="4621169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713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Меры, Предложенные участниками ОГФ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Группа 3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ru-RU" sz="2400" dirty="0" smtClean="0"/>
              <a:t>Изменение системы оценки работы правоохранителей для этого:</a:t>
            </a:r>
          </a:p>
          <a:p>
            <a:pPr lvl="2"/>
            <a:r>
              <a:rPr lang="ru-RU" sz="2400" dirty="0" smtClean="0"/>
              <a:t>Открытие криминальной статистики</a:t>
            </a:r>
          </a:p>
          <a:p>
            <a:pPr lvl="2"/>
            <a:r>
              <a:rPr lang="ru-RU" sz="2400" dirty="0" smtClean="0"/>
              <a:t>Ликвидация «раскрываемости» в любых формах как элемента оценки</a:t>
            </a:r>
          </a:p>
          <a:p>
            <a:pPr lvl="2"/>
            <a:r>
              <a:rPr lang="ru-RU" sz="2400" dirty="0" smtClean="0"/>
              <a:t>Минимум количественных показателей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Раскрытие данных социологических опросов о работе полиции и уровне </a:t>
            </a:r>
            <a:r>
              <a:rPr lang="ru-RU" sz="2400" dirty="0" err="1" smtClean="0"/>
              <a:t>виктимизации</a:t>
            </a:r>
            <a:endParaRPr lang="ru-RU" sz="2400" dirty="0" smtClean="0"/>
          </a:p>
          <a:p>
            <a:pPr>
              <a:buFont typeface="+mj-lt"/>
              <a:buAutoNum type="arabicPeriod"/>
            </a:pPr>
            <a:r>
              <a:rPr lang="ru-RU" sz="2400" dirty="0" smtClean="0"/>
              <a:t>Общественный контроль:</a:t>
            </a:r>
          </a:p>
          <a:p>
            <a:pPr lvl="2"/>
            <a:r>
              <a:rPr lang="ru-RU" sz="2400" dirty="0" smtClean="0"/>
              <a:t>Наделение ОНК или их аналога (при создании) правом заходить в отделы полиции и проверять их, а не только камеры</a:t>
            </a:r>
          </a:p>
          <a:p>
            <a:pPr lvl="2"/>
            <a:r>
              <a:rPr lang="ru-RU" sz="2400" dirty="0" smtClean="0"/>
              <a:t>Запрет людям имеющим опыт работы в правоохранительной системы быть членами ОНК</a:t>
            </a:r>
          </a:p>
          <a:p>
            <a:pPr lvl="2"/>
            <a:r>
              <a:rPr lang="ru-RU" sz="2400" dirty="0" smtClean="0"/>
              <a:t>Открытые пресс-конференции начальников отделов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Упразднение управленческих структур (излишних)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Обязательное Приобщение доказательств защиты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5157192"/>
            <a:ext cx="4621169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330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Меры, Предложенные участниками ОГФ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Группа 4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ru-RU" sz="2400" dirty="0" smtClean="0"/>
              <a:t>Независимое ведомство криминальной статистики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Декриминализация нетяжких преступлений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Увеличение процессуальных возможностей защиты</a:t>
            </a:r>
          </a:p>
          <a:p>
            <a:pPr>
              <a:buFont typeface="+mj-lt"/>
              <a:buAutoNum type="arabicPeriod"/>
            </a:pPr>
            <a:r>
              <a:rPr lang="ru-RU" sz="2400" dirty="0" smtClean="0"/>
              <a:t>Увеличение власти на местах, передача реальных полномочий (и ресурсов) субъектам федерации и МСУ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5157192"/>
            <a:ext cx="4621169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258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Итоговые результаты ОГФ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 рекомендаций ОГФ доступен по ссылке</a:t>
            </a:r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civil-forum.ru/news/predlozheniya-obshcherossiyskogo-grazhdanskogo-foruma-2015.html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ru-RU" dirty="0" smtClean="0"/>
              <a:t>«Правоохранительная система» - раздел 2.6. итогового документа</a:t>
            </a:r>
          </a:p>
          <a:p>
            <a:endParaRPr lang="ru-RU" dirty="0"/>
          </a:p>
          <a:p>
            <a:r>
              <a:rPr lang="ru-RU" dirty="0" smtClean="0"/>
              <a:t>Обзор ключевых противоречий экспертной дискуссии о реформе правоохранительной системы доступен по ссылке </a:t>
            </a:r>
            <a:r>
              <a:rPr lang="ru-RU" dirty="0" smtClean="0">
                <a:solidFill>
                  <a:srgbClr val="FF0000"/>
                </a:solidFill>
              </a:rPr>
              <a:t>(на сайт Открытой полиции)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5157192"/>
            <a:ext cx="4621169" cy="13168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5589240"/>
            <a:ext cx="2908044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34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836712"/>
            <a:ext cx="1152128" cy="9361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Ресурсы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0" dirty="0" smtClean="0"/>
              <a:t>Комитет гражданских инициатив </a:t>
            </a:r>
            <a:r>
              <a:rPr lang="de-DE" b="0" dirty="0">
                <a:hlinkClick r:id="rId3"/>
              </a:rPr>
              <a:t>http://komitetgi.ru</a:t>
            </a:r>
            <a:r>
              <a:rPr lang="de-DE" b="0" dirty="0" smtClean="0">
                <a:hlinkClick r:id="rId3"/>
              </a:rPr>
              <a:t>/</a:t>
            </a:r>
            <a:r>
              <a:rPr lang="ru-RU" b="0" dirty="0" smtClean="0"/>
              <a:t> </a:t>
            </a:r>
          </a:p>
          <a:p>
            <a:r>
              <a:rPr lang="ru-RU" b="0" dirty="0" smtClean="0"/>
              <a:t>Проект «Реформа правоохранительной системы» </a:t>
            </a:r>
            <a:r>
              <a:rPr lang="de-DE" b="0" dirty="0">
                <a:hlinkClick r:id="rId4"/>
              </a:rPr>
              <a:t>http://komitetgi.ru/projects/70</a:t>
            </a:r>
            <a:r>
              <a:rPr lang="de-DE" b="0" dirty="0" smtClean="0">
                <a:hlinkClick r:id="rId4"/>
              </a:rPr>
              <a:t>/</a:t>
            </a:r>
            <a:r>
              <a:rPr lang="ru-RU" b="0" dirty="0" smtClean="0"/>
              <a:t> </a:t>
            </a:r>
          </a:p>
          <a:p>
            <a:r>
              <a:rPr lang="ru-RU" b="0" dirty="0"/>
              <a:t>Проект «Открытая полиция</a:t>
            </a:r>
            <a:r>
              <a:rPr lang="ru-RU" b="0" dirty="0" smtClean="0"/>
              <a:t>» </a:t>
            </a:r>
            <a:r>
              <a:rPr lang="de-DE" b="0" dirty="0">
                <a:hlinkClick r:id="rId5"/>
              </a:rPr>
              <a:t>http://www.openpolice.ru</a:t>
            </a:r>
            <a:r>
              <a:rPr lang="de-DE" b="0" dirty="0" smtClean="0">
                <a:hlinkClick r:id="rId5"/>
              </a:rPr>
              <a:t>/</a:t>
            </a:r>
            <a:r>
              <a:rPr lang="ru-RU" b="0" dirty="0" smtClean="0"/>
              <a:t> </a:t>
            </a:r>
            <a:endParaRPr lang="ru-RU" b="0" dirty="0"/>
          </a:p>
          <a:p>
            <a:endParaRPr lang="ru-RU" b="0" dirty="0" smtClean="0"/>
          </a:p>
          <a:p>
            <a:r>
              <a:rPr lang="ru-RU" b="0" dirty="0" smtClean="0"/>
              <a:t>Фонд </a:t>
            </a:r>
            <a:r>
              <a:rPr lang="ru-RU" b="0" dirty="0"/>
              <a:t>Общественный вердикт – мониторинг </a:t>
            </a:r>
            <a:r>
              <a:rPr lang="ru-RU" b="0" dirty="0" smtClean="0"/>
              <a:t>текущих изменений </a:t>
            </a:r>
            <a:r>
              <a:rPr lang="de-DE" b="0" dirty="0">
                <a:hlinkClick r:id="rId6"/>
              </a:rPr>
              <a:t>http://publicverdict.ru</a:t>
            </a:r>
            <a:r>
              <a:rPr lang="de-DE" b="0" dirty="0" smtClean="0">
                <a:hlinkClick r:id="rId6"/>
              </a:rPr>
              <a:t>/</a:t>
            </a:r>
            <a:r>
              <a:rPr lang="ru-RU" b="0" dirty="0" smtClean="0"/>
              <a:t> </a:t>
            </a:r>
            <a:endParaRPr lang="ru-RU" b="0" dirty="0" smtClean="0"/>
          </a:p>
          <a:p>
            <a:endParaRPr lang="ru-RU" dirty="0"/>
          </a:p>
          <a:p>
            <a:r>
              <a:rPr lang="ru-RU" dirty="0" smtClean="0"/>
              <a:t>Площадка проведена при поддержке Института </a:t>
            </a:r>
            <a:r>
              <a:rPr lang="ru-RU" dirty="0" smtClean="0"/>
              <a:t>проблем правоприменения при Европейском университете в Санкт-Петербурге  </a:t>
            </a:r>
            <a:r>
              <a:rPr lang="de-DE" dirty="0">
                <a:hlinkClick r:id="rId7"/>
              </a:rPr>
              <a:t>http://www.enforce.spb.ru</a:t>
            </a:r>
            <a:r>
              <a:rPr lang="de-DE" dirty="0" smtClean="0">
                <a:hlinkClick r:id="rId7"/>
              </a:rPr>
              <a:t>/</a:t>
            </a:r>
            <a:r>
              <a:rPr lang="ru-RU" dirty="0" smtClean="0"/>
              <a:t>   </a:t>
            </a:r>
          </a:p>
          <a:p>
            <a:endParaRPr lang="ru-RU" dirty="0" smtClean="0"/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9" name="Picture 8" descr="logo_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3727" y="4398137"/>
            <a:ext cx="2096532" cy="63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60848"/>
            <a:ext cx="1463675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27691" y="4341212"/>
            <a:ext cx="2096036" cy="6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3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300" b="1" dirty="0" smtClean="0"/>
              <a:t>Ключевое противоречие: Реформа </a:t>
            </a:r>
            <a:r>
              <a:rPr lang="ru-RU" sz="2300" b="1" dirty="0"/>
              <a:t>– </a:t>
            </a:r>
            <a:r>
              <a:rPr lang="ru-RU" sz="2300" b="1" dirty="0" smtClean="0"/>
              <a:t> да или нет?</a:t>
            </a:r>
            <a:endParaRPr lang="de-DE" sz="2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«Нет» </a:t>
            </a:r>
            <a:r>
              <a:rPr lang="ru-RU" sz="2000" dirty="0" smtClean="0"/>
              <a:t>- </a:t>
            </a:r>
            <a:r>
              <a:rPr lang="ru-RU" sz="2000" b="0" dirty="0" smtClean="0"/>
              <a:t>руководители </a:t>
            </a:r>
            <a:r>
              <a:rPr lang="ru-RU" sz="2000" b="0" dirty="0"/>
              <a:t>силовых ведомств и ведомственные эксперты. </a:t>
            </a:r>
            <a:endParaRPr lang="ru-RU" sz="2000" b="0" dirty="0" smtClean="0"/>
          </a:p>
          <a:p>
            <a:r>
              <a:rPr lang="ru-RU" sz="2000" dirty="0" smtClean="0"/>
              <a:t>Основной </a:t>
            </a:r>
            <a:r>
              <a:rPr lang="ru-RU" sz="2000" dirty="0"/>
              <a:t>аргумент – </a:t>
            </a:r>
            <a:r>
              <a:rPr lang="ru-RU" sz="2000" b="0" dirty="0"/>
              <a:t>любые реформы парализуют на время систему, нарушают стабильность работы, «мешают» работать. </a:t>
            </a:r>
            <a:endParaRPr lang="ru-RU" sz="2000" b="0" dirty="0" smtClean="0"/>
          </a:p>
          <a:p>
            <a:endParaRPr lang="ru-RU" sz="2000" b="0" dirty="0" smtClean="0"/>
          </a:p>
          <a:p>
            <a:r>
              <a:rPr lang="ru-RU" sz="2000" dirty="0" smtClean="0"/>
              <a:t>«Да» - </a:t>
            </a:r>
            <a:r>
              <a:rPr lang="ru-RU" sz="2000" b="0" dirty="0" smtClean="0"/>
              <a:t>часть экспертного и правозащитного сообщества</a:t>
            </a:r>
          </a:p>
          <a:p>
            <a:r>
              <a:rPr lang="ru-RU" sz="2000" dirty="0" smtClean="0"/>
              <a:t>Условия </a:t>
            </a:r>
            <a:r>
              <a:rPr lang="ru-RU" sz="2000" b="0" dirty="0" smtClean="0"/>
              <a:t>– реформа правоохранительной системы часть общей программы реформ (местное самоправление, федерализация, реформа государственного управления, выборов и т.д.)</a:t>
            </a:r>
            <a:endParaRPr lang="de-DE" sz="20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74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ru-RU" sz="2300" b="1" dirty="0"/>
              <a:t>Совершенствование</a:t>
            </a:r>
            <a:r>
              <a:rPr lang="ru-RU" dirty="0" smtClean="0"/>
              <a:t>» </a:t>
            </a:r>
            <a:r>
              <a:rPr lang="ru-RU" sz="2300" b="1" dirty="0"/>
              <a:t>вместо Реформы</a:t>
            </a:r>
            <a:endParaRPr lang="de-DE" sz="23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Нерадикальные меры</a:t>
            </a:r>
          </a:p>
          <a:p>
            <a:r>
              <a:rPr lang="ru-RU" dirty="0" smtClean="0"/>
              <a:t>Дискуссии об уголовном процессе:  </a:t>
            </a:r>
            <a:r>
              <a:rPr lang="ru-RU" b="0" dirty="0" smtClean="0"/>
              <a:t>расширение </a:t>
            </a:r>
            <a:r>
              <a:rPr lang="ru-RU" b="0" dirty="0"/>
              <a:t>полномочий на досудебной стадии, приближение дознавателей к следователям, вопросы степени прокурорского надзора за предварительным следствием. </a:t>
            </a:r>
            <a:endParaRPr lang="ru-RU" b="0" dirty="0" smtClean="0"/>
          </a:p>
          <a:p>
            <a:r>
              <a:rPr lang="ru-RU" dirty="0" smtClean="0"/>
              <a:t>Организационный аспект: </a:t>
            </a:r>
            <a:r>
              <a:rPr lang="ru-RU" b="0" dirty="0" smtClean="0"/>
              <a:t>поиск вариантов сохранения текущуейструктуры </a:t>
            </a:r>
            <a:r>
              <a:rPr lang="ru-RU" b="0" dirty="0"/>
              <a:t>управления (очень централизованную) в условиях сокращения численности.  </a:t>
            </a:r>
            <a:endParaRPr lang="de-DE" b="0" dirty="0"/>
          </a:p>
          <a:p>
            <a:pPr algn="ctr"/>
            <a:r>
              <a:rPr lang="ru-RU" dirty="0" smtClean="0"/>
              <a:t>Радикальные предложения</a:t>
            </a:r>
          </a:p>
          <a:p>
            <a:pPr algn="ctr"/>
            <a:r>
              <a:rPr lang="ru-RU" i="1" dirty="0">
                <a:solidFill>
                  <a:srgbClr val="FF0000"/>
                </a:solidFill>
              </a:rPr>
              <a:t>Единый следственный комитет </a:t>
            </a:r>
            <a:r>
              <a:rPr lang="en-US" i="1" dirty="0">
                <a:solidFill>
                  <a:srgbClr val="FF0000"/>
                </a:solidFill>
              </a:rPr>
              <a:t>vs </a:t>
            </a:r>
            <a:r>
              <a:rPr lang="ru-RU" i="1" dirty="0">
                <a:solidFill>
                  <a:srgbClr val="FF0000"/>
                </a:solidFill>
              </a:rPr>
              <a:t>статус-кво</a:t>
            </a:r>
            <a:endParaRPr lang="de-DE" i="1" dirty="0">
              <a:solidFill>
                <a:srgbClr val="FF0000"/>
              </a:solidFill>
            </a:endParaRPr>
          </a:p>
          <a:p>
            <a:pPr algn="ctr"/>
            <a:endParaRPr lang="ru-RU" dirty="0" smtClean="0"/>
          </a:p>
          <a:p>
            <a:pPr algn="ctr"/>
            <a:r>
              <a:rPr lang="ru-RU" i="1" dirty="0">
                <a:solidFill>
                  <a:srgbClr val="FF0000"/>
                </a:solidFill>
              </a:rPr>
              <a:t>Стадия возбуждения уголовного дела: сохранение или отмена</a:t>
            </a:r>
            <a:endParaRPr lang="de-DE" i="1" dirty="0">
              <a:solidFill>
                <a:srgbClr val="FF0000"/>
              </a:solidFill>
            </a:endParaRPr>
          </a:p>
          <a:p>
            <a:pPr algn="ctr"/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66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Структурная реформа: основные вопросы</a:t>
            </a:r>
            <a:r>
              <a:rPr lang="de-DE" b="1" dirty="0"/>
              <a:t/>
            </a:r>
            <a:br>
              <a:rPr lang="de-DE" b="1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sz="2000" i="1" dirty="0"/>
              <a:t>Реформа правоохранительной системы и реформы судебной системы: одновременно или нет, если нет – что раньше?</a:t>
            </a:r>
            <a:endParaRPr lang="de-DE" sz="2000" i="1" dirty="0"/>
          </a:p>
          <a:p>
            <a:pPr algn="ctr"/>
            <a:r>
              <a:rPr lang="ru-RU" sz="2000" b="0" dirty="0" smtClean="0">
                <a:solidFill>
                  <a:srgbClr val="FF0000"/>
                </a:solidFill>
              </a:rPr>
              <a:t>Реформу </a:t>
            </a:r>
            <a:r>
              <a:rPr lang="ru-RU" sz="2000" b="0" dirty="0">
                <a:solidFill>
                  <a:srgbClr val="FF0000"/>
                </a:solidFill>
              </a:rPr>
              <a:t>правоохранительной системы можно провести быстрей, результаты будут заметней, это локомотив реформ в </a:t>
            </a:r>
            <a:r>
              <a:rPr lang="ru-RU" sz="2000" b="0" dirty="0" smtClean="0">
                <a:solidFill>
                  <a:srgbClr val="FF0000"/>
                </a:solidFill>
              </a:rPr>
              <a:t>целом</a:t>
            </a:r>
            <a:endParaRPr lang="ru-RU" sz="2000" b="0" dirty="0">
              <a:solidFill>
                <a:srgbClr val="FF0000"/>
              </a:solidFill>
            </a:endParaRPr>
          </a:p>
          <a:p>
            <a:pPr algn="ctr"/>
            <a:r>
              <a:rPr lang="de-DE" sz="2000" b="0" dirty="0" smtClean="0">
                <a:solidFill>
                  <a:srgbClr val="FF0000"/>
                </a:solidFill>
              </a:rPr>
              <a:t>vs</a:t>
            </a:r>
            <a:endParaRPr lang="ru-RU" sz="2000" b="0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0" dirty="0" smtClean="0">
                <a:solidFill>
                  <a:srgbClr val="FF0000"/>
                </a:solidFill>
              </a:rPr>
              <a:t>C</a:t>
            </a:r>
            <a:r>
              <a:rPr lang="ru-RU" sz="2000" b="0" dirty="0" smtClean="0">
                <a:solidFill>
                  <a:srgbClr val="FF0000"/>
                </a:solidFill>
              </a:rPr>
              <a:t>удебная реформы, в результате </a:t>
            </a:r>
            <a:r>
              <a:rPr lang="ru-RU" sz="2000" b="0" dirty="0">
                <a:solidFill>
                  <a:srgbClr val="FF0000"/>
                </a:solidFill>
              </a:rPr>
              <a:t>суды начнут применять даже существующее законодательство иначе, перестанут «не замечать» низкого качества работы правоохранителей, </a:t>
            </a:r>
            <a:r>
              <a:rPr lang="ru-RU" sz="2000" b="0" dirty="0" smtClean="0">
                <a:solidFill>
                  <a:srgbClr val="FF0000"/>
                </a:solidFill>
              </a:rPr>
              <a:t>дадут </a:t>
            </a:r>
            <a:r>
              <a:rPr lang="ru-RU" sz="2000" b="0" dirty="0">
                <a:solidFill>
                  <a:srgbClr val="FF0000"/>
                </a:solidFill>
              </a:rPr>
              <a:t>импульс к </a:t>
            </a:r>
            <a:r>
              <a:rPr lang="ru-RU" sz="2000" b="0" dirty="0" smtClean="0">
                <a:solidFill>
                  <a:srgbClr val="FF0000"/>
                </a:solidFill>
              </a:rPr>
              <a:t>изменениям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/>
            <a:endParaRPr lang="ru-RU" sz="2000" i="1" dirty="0" smtClean="0"/>
          </a:p>
          <a:p>
            <a:pPr algn="ctr"/>
            <a:r>
              <a:rPr lang="ru-RU" sz="2000" i="1" dirty="0" smtClean="0"/>
              <a:t>Реформа </a:t>
            </a:r>
            <a:r>
              <a:rPr lang="ru-RU" sz="2000" i="1" dirty="0"/>
              <a:t>с люстрацией или без?</a:t>
            </a:r>
            <a:endParaRPr lang="de-DE" sz="2000" i="1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i="1" dirty="0"/>
              <a:t>Организационная реформа правоохранительной </a:t>
            </a:r>
            <a:r>
              <a:rPr lang="ru-RU" sz="2000" i="1" dirty="0" smtClean="0"/>
              <a:t>системы</a:t>
            </a:r>
          </a:p>
          <a:p>
            <a:pPr algn="ctr"/>
            <a:r>
              <a:rPr lang="ru-RU" sz="2000" b="0" i="1" dirty="0" smtClean="0"/>
              <a:t>(выбор общих принципов системы)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98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i="1" dirty="0"/>
              <a:t>Организационная реформа правоохранительной </a:t>
            </a:r>
            <a:r>
              <a:rPr lang="ru-RU" sz="2000" b="1" i="1" dirty="0" smtClean="0"/>
              <a:t>системы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200" dirty="0"/>
              <a:t>Централизация </a:t>
            </a:r>
            <a:r>
              <a:rPr lang="en-US" sz="2200" dirty="0"/>
              <a:t>vs </a:t>
            </a:r>
            <a:r>
              <a:rPr lang="ru-RU" sz="2200" dirty="0" smtClean="0"/>
              <a:t>децентрализация</a:t>
            </a:r>
            <a:endParaRPr lang="de-DE" sz="2200" dirty="0" smtClean="0"/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200" dirty="0" smtClean="0"/>
              <a:t>Муниципальная </a:t>
            </a:r>
            <a:r>
              <a:rPr lang="ru-RU" sz="2200" dirty="0"/>
              <a:t>милиция: да или нет</a:t>
            </a:r>
            <a:endParaRPr lang="de-DE" sz="2200" dirty="0"/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200" dirty="0"/>
              <a:t>Реформа полиции (МВД) </a:t>
            </a:r>
            <a:r>
              <a:rPr lang="de-DE" sz="2200" dirty="0" smtClean="0"/>
              <a:t>vs </a:t>
            </a:r>
            <a:r>
              <a:rPr lang="ru-RU" sz="2200" dirty="0" smtClean="0"/>
              <a:t>форматирование </a:t>
            </a:r>
            <a:r>
              <a:rPr lang="ru-RU" sz="2200" dirty="0"/>
              <a:t>всей системы </a:t>
            </a:r>
            <a:endParaRPr lang="de-DE" sz="2200" dirty="0"/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200" dirty="0"/>
              <a:t>Отдельное </a:t>
            </a:r>
            <a:r>
              <a:rPr lang="ru-RU" sz="2200" dirty="0" smtClean="0"/>
              <a:t>антикоррупционное </a:t>
            </a:r>
            <a:r>
              <a:rPr lang="ru-RU" sz="2200" dirty="0"/>
              <a:t>ведомство: да или нет</a:t>
            </a:r>
            <a:endParaRPr lang="de-DE" sz="2200" dirty="0"/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sz="2200" dirty="0"/>
              <a:t>Реформа прокуратуры: да или </a:t>
            </a:r>
            <a:r>
              <a:rPr lang="ru-RU" sz="2200" dirty="0" smtClean="0"/>
              <a:t>нет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854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Реформа уголовного процесса: ключевые вопросы</a:t>
            </a:r>
            <a:r>
              <a:rPr lang="de-DE" i="1" dirty="0"/>
              <a:t/>
            </a:r>
            <a:br>
              <a:rPr lang="de-DE" i="1" dirty="0"/>
            </a:b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Организационная реформа правоохранительной системы в части уголовного </a:t>
            </a:r>
            <a:r>
              <a:rPr lang="ru-RU" dirty="0" smtClean="0"/>
              <a:t>преследования и изменение </a:t>
            </a:r>
            <a:r>
              <a:rPr lang="ru-RU" dirty="0"/>
              <a:t>Уголовно-процессуального кодекса (УПК). </a:t>
            </a:r>
            <a:endParaRPr lang="ru-RU" dirty="0" smtClean="0"/>
          </a:p>
          <a:p>
            <a:r>
              <a:rPr lang="ru-RU" dirty="0" smtClean="0"/>
              <a:t>Можно </a:t>
            </a:r>
            <a:r>
              <a:rPr lang="ru-RU" dirty="0"/>
              <a:t>ли сохранить существующий или потребуется новый, во много зависит от двух моментов: 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b="0" dirty="0" smtClean="0"/>
              <a:t>Сохранение </a:t>
            </a:r>
            <a:r>
              <a:rPr lang="de-DE" b="0" dirty="0" smtClean="0"/>
              <a:t>vs </a:t>
            </a:r>
            <a:r>
              <a:rPr lang="ru-RU" b="0" dirty="0" smtClean="0"/>
              <a:t>отказ </a:t>
            </a:r>
            <a:r>
              <a:rPr lang="ru-RU" b="0" dirty="0"/>
              <a:t>от фигуры следователя (звено между полицейскими и прокурором), </a:t>
            </a:r>
            <a:endParaRPr lang="ru-RU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b="0" dirty="0" smtClean="0"/>
              <a:t>Сохранение </a:t>
            </a:r>
            <a:r>
              <a:rPr lang="de-DE" b="0" dirty="0" err="1" smtClean="0"/>
              <a:t>vs</a:t>
            </a:r>
            <a:r>
              <a:rPr lang="de-DE" b="0" dirty="0" smtClean="0"/>
              <a:t> </a:t>
            </a:r>
            <a:r>
              <a:rPr lang="ru-RU" b="0" dirty="0" smtClean="0"/>
              <a:t>отказ </a:t>
            </a:r>
            <a:r>
              <a:rPr lang="ru-RU" b="0" dirty="0"/>
              <a:t>от стадии возбуждения уголовного дела.</a:t>
            </a:r>
            <a:endParaRPr lang="de-DE" b="0" dirty="0"/>
          </a:p>
          <a:p>
            <a:endParaRPr lang="ru-RU" u="sng" dirty="0" smtClean="0"/>
          </a:p>
          <a:p>
            <a:r>
              <a:rPr lang="ru-RU" u="sng" dirty="0" smtClean="0"/>
              <a:t>Консервативный </a:t>
            </a:r>
            <a:r>
              <a:rPr lang="ru-RU" u="sng" dirty="0"/>
              <a:t>сценарий</a:t>
            </a:r>
            <a:r>
              <a:rPr lang="ru-RU" dirty="0"/>
              <a:t> – </a:t>
            </a:r>
            <a:r>
              <a:rPr lang="ru-RU" b="0" dirty="0"/>
              <a:t>сохранение и того, и того, изменение работы за счет организационных стимулов. </a:t>
            </a:r>
            <a:endParaRPr lang="ru-RU" b="0" dirty="0" smtClean="0"/>
          </a:p>
          <a:p>
            <a:r>
              <a:rPr lang="ru-RU" u="sng" dirty="0" smtClean="0"/>
              <a:t>Радикальный сценарий </a:t>
            </a:r>
            <a:r>
              <a:rPr lang="ru-RU" dirty="0" smtClean="0"/>
              <a:t> </a:t>
            </a:r>
            <a:r>
              <a:rPr lang="ru-RU" b="0" dirty="0"/>
              <a:t>– отказ и принятие нового УПК, ориентированного  на новую системы уголовного преследования.</a:t>
            </a:r>
            <a:endParaRPr lang="de-DE" b="0" dirty="0"/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Радикальный сценарий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Деформализация: </a:t>
            </a:r>
            <a:r>
              <a:rPr lang="ru-RU" b="0" dirty="0"/>
              <a:t>снижение требований к формальному оформлению документов, внедрение более простых способов фиксации (как известных давно, типа рапортов с обзором «кто/что сказал» до ауди/видео, цифровых и прочих современных способов фиксации информации без бумажных носителей), нацеленность на быструю передачу в суд.</a:t>
            </a:r>
            <a:endParaRPr lang="de-DE" b="0" dirty="0"/>
          </a:p>
          <a:p>
            <a:pPr lvl="0"/>
            <a:r>
              <a:rPr lang="ru-RU" dirty="0"/>
              <a:t>Переход к «европейской модели»: </a:t>
            </a:r>
            <a:r>
              <a:rPr lang="ru-RU" b="0" dirty="0"/>
              <a:t>прокурор и полицейские-помощники</a:t>
            </a:r>
            <a:endParaRPr lang="de-DE" b="0" dirty="0"/>
          </a:p>
          <a:p>
            <a:pPr lvl="0"/>
            <a:r>
              <a:rPr lang="ru-RU" dirty="0"/>
              <a:t>Расширение полномочий адвокатов </a:t>
            </a:r>
            <a:r>
              <a:rPr lang="ru-RU" b="0" dirty="0"/>
              <a:t>(спектр: от обязанности приобщать все доказательства стороны защиты до введения полноценного адвокатского расследования) </a:t>
            </a:r>
            <a:endParaRPr lang="de-DE" b="0" dirty="0"/>
          </a:p>
          <a:p>
            <a:pPr lvl="0"/>
            <a:r>
              <a:rPr lang="ru-RU" dirty="0"/>
              <a:t>Расширение компетенции суда присяжных.</a:t>
            </a:r>
            <a:endParaRPr lang="de-DE" dirty="0"/>
          </a:p>
          <a:p>
            <a:pPr lvl="0"/>
            <a:r>
              <a:rPr lang="ru-RU" dirty="0"/>
              <a:t>Расширение дискреции прокурора, введение принципа целесообразности (вместо неотвратимости уголовного преследования) </a:t>
            </a:r>
            <a:r>
              <a:rPr lang="ru-RU" i="1" dirty="0"/>
              <a:t>– </a:t>
            </a:r>
            <a:r>
              <a:rPr lang="ru-RU" b="0" dirty="0"/>
              <a:t>возможности прекращения уголовного преследования в виду излишне больших затрат на доведение до суда.</a:t>
            </a:r>
            <a:endParaRPr lang="de-DE" b="0" dirty="0"/>
          </a:p>
          <a:p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427984" y="55966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Экспертная площадка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Реформа правоохранительной системы: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ценности и альтернативы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8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65760"/>
            <a:ext cx="7300292" cy="188841"/>
          </a:xfrm>
        </p:spPr>
        <p:txBody>
          <a:bodyPr/>
          <a:lstStyle/>
          <a:p>
            <a:r>
              <a:rPr lang="ru-RU" dirty="0" smtClean="0"/>
              <a:t>Ценности – какой должна быть правоохранительная система?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34" y="893234"/>
            <a:ext cx="7520940" cy="672187"/>
          </a:xfrm>
        </p:spPr>
        <p:txBody>
          <a:bodyPr/>
          <a:lstStyle/>
          <a:p>
            <a:r>
              <a:rPr lang="ru-RU" b="0" dirty="0" smtClean="0"/>
              <a:t>В ходе работы </a:t>
            </a:r>
            <a:r>
              <a:rPr lang="ru-RU" b="0" dirty="0" smtClean="0"/>
              <a:t>площадки</a:t>
            </a:r>
            <a:r>
              <a:rPr lang="en-US" b="0" dirty="0" smtClean="0"/>
              <a:t> </a:t>
            </a:r>
            <a:r>
              <a:rPr lang="ru-RU" b="0" dirty="0" smtClean="0"/>
              <a:t>участники сформулировали приоритетные ценности, которые должны защищать правоохранительная система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2322513" cy="847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74501" y="5309828"/>
            <a:ext cx="4166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 </a:t>
            </a:r>
            <a:r>
              <a:rPr lang="ru-RU" dirty="0" smtClean="0">
                <a:solidFill>
                  <a:schemeClr val="bg1"/>
                </a:solidFill>
              </a:rPr>
              <a:t>Участники были разделены на 4 группы и в ходе форсайт-дискуссии в группах выделяли 5 ценностей, которые группа считает приоритетными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829391204"/>
              </p:ext>
            </p:extLst>
          </p:nvPr>
        </p:nvGraphicFramePr>
        <p:xfrm>
          <a:off x="-342720" y="2464054"/>
          <a:ext cx="7084268" cy="2474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/>
          <p:nvPr/>
        </p:nvSpPr>
        <p:spPr>
          <a:xfrm>
            <a:off x="890973" y="1606007"/>
            <a:ext cx="3942184" cy="56743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Право на жизнь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1565421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Консенсус всех участников площадки*</a:t>
            </a:r>
            <a:endParaRPr lang="ru-RU" dirty="0"/>
          </a:p>
        </p:txBody>
      </p:sp>
      <p:sp>
        <p:nvSpPr>
          <p:cNvPr id="13" name="Правая фигурная скобка 12"/>
          <p:cNvSpPr/>
          <p:nvPr/>
        </p:nvSpPr>
        <p:spPr>
          <a:xfrm>
            <a:off x="5652120" y="2348880"/>
            <a:ext cx="648072" cy="2736304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471692" y="2909930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Консенсус трех групп участников из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75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Ценности (2)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0" dirty="0" smtClean="0"/>
              <a:t>Ценности, названные двумя группами участников (из четырех)*</a:t>
            </a:r>
          </a:p>
          <a:p>
            <a:endParaRPr lang="ru-RU" b="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Доступ к информации о нормативных актах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Баланс между частным и общественным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Защита от несправедливого преследования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Неотвратимость наказания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Презумпция добропорядочности (свидетелей, потерпевших)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Соблюдение прав социально незащищенных групп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Верховенство права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Общественная безопасность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Общественный договор и компромисс – как основа утверждения правил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Защита частной жизни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Автономия</a:t>
            </a:r>
          </a:p>
          <a:p>
            <a:pPr marL="0" indent="0"/>
            <a:endParaRPr lang="ru-RU" b="0" dirty="0" smtClean="0"/>
          </a:p>
          <a:p>
            <a:pPr>
              <a:buFont typeface="Arial" panose="020B0604020202020204" pitchFamily="34" charset="0"/>
              <a:buChar char="•"/>
            </a:pPr>
            <a:endParaRPr lang="ru-RU" b="0" dirty="0"/>
          </a:p>
        </p:txBody>
      </p:sp>
      <p:sp>
        <p:nvSpPr>
          <p:cNvPr id="4" name="Rectangle 4"/>
          <p:cNvSpPr/>
          <p:nvPr/>
        </p:nvSpPr>
        <p:spPr>
          <a:xfrm>
            <a:off x="4074501" y="5309828"/>
            <a:ext cx="41668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 </a:t>
            </a:r>
            <a:r>
              <a:rPr lang="ru-RU" dirty="0" smtClean="0">
                <a:solidFill>
                  <a:schemeClr val="bg1"/>
                </a:solidFill>
              </a:rPr>
              <a:t>Участники были разделены на 4 группы и в ходе форсайт-дискуссии в группах выделяли 5 ценностей, которые группа считает приоритетными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390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109</TotalTime>
  <Words>1233</Words>
  <Application>Microsoft Office PowerPoint</Application>
  <PresentationFormat>Экран (4:3)</PresentationFormat>
  <Paragraphs>187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Franklin Gothic Book</vt:lpstr>
      <vt:lpstr>Franklin Gothic Medium</vt:lpstr>
      <vt:lpstr>Tunga</vt:lpstr>
      <vt:lpstr>Wingdings</vt:lpstr>
      <vt:lpstr>Angles</vt:lpstr>
      <vt:lpstr>Реформа правоохранительной системы: ключевые противоречия </vt:lpstr>
      <vt:lpstr>Ключевое противоречие: Реформа –  да или нет?</vt:lpstr>
      <vt:lpstr>«Совершенствование» вместо Реформы</vt:lpstr>
      <vt:lpstr>Структурная реформа: основные вопросы </vt:lpstr>
      <vt:lpstr>Организационная реформа правоохранительной системы</vt:lpstr>
      <vt:lpstr>Реформа уголовного процесса: ключевые вопросы </vt:lpstr>
      <vt:lpstr>Радикальный сценарий</vt:lpstr>
      <vt:lpstr>Ценности – какой должна быть правоохранительная система?</vt:lpstr>
      <vt:lpstr>Ценности (2) </vt:lpstr>
      <vt:lpstr>УГРОЗЫ (почему сейчас системы не обеспечивает защиту ценностей)</vt:lpstr>
      <vt:lpstr>Принципы Реформы</vt:lpstr>
      <vt:lpstr>АЛЬТЕРНАТИВЫ</vt:lpstr>
      <vt:lpstr>Меры, Предложенные участниками ОГФ</vt:lpstr>
      <vt:lpstr>Меры, Предложенные участниками ОГФ</vt:lpstr>
      <vt:lpstr>Меры, Предложенные участниками ОГФ</vt:lpstr>
      <vt:lpstr>Меры, Предложенные участниками ОГФ</vt:lpstr>
      <vt:lpstr>Итоговые результаты ОГФ</vt:lpstr>
      <vt:lpstr>Основные Ресурсы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Реформа правоохранительной системы: ключевые противоречия </dc:title>
  <dc:creator>Maria Shklyaruk</dc:creator>
  <cp:lastModifiedBy>Maria Shklyaruk</cp:lastModifiedBy>
  <cp:revision>24</cp:revision>
  <dcterms:created xsi:type="dcterms:W3CDTF">2015-11-19T11:14:41Z</dcterms:created>
  <dcterms:modified xsi:type="dcterms:W3CDTF">2015-12-16T11:01:22Z</dcterms:modified>
</cp:coreProperties>
</file>