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sldIdLst>
    <p:sldId id="280" r:id="rId2"/>
    <p:sldId id="282" r:id="rId3"/>
    <p:sldId id="319" r:id="rId4"/>
    <p:sldId id="316" r:id="rId5"/>
    <p:sldId id="318" r:id="rId6"/>
    <p:sldId id="310" r:id="rId7"/>
    <p:sldId id="320" r:id="rId8"/>
    <p:sldId id="309" r:id="rId9"/>
    <p:sldId id="357" r:id="rId10"/>
    <p:sldId id="321" r:id="rId11"/>
    <p:sldId id="322" r:id="rId12"/>
    <p:sldId id="285" r:id="rId13"/>
    <p:sldId id="325" r:id="rId14"/>
    <p:sldId id="326" r:id="rId15"/>
    <p:sldId id="284" r:id="rId16"/>
    <p:sldId id="286" r:id="rId17"/>
    <p:sldId id="311" r:id="rId18"/>
    <p:sldId id="323" r:id="rId19"/>
    <p:sldId id="288" r:id="rId20"/>
    <p:sldId id="324" r:id="rId21"/>
    <p:sldId id="287" r:id="rId22"/>
    <p:sldId id="289" r:id="rId23"/>
    <p:sldId id="290" r:id="rId24"/>
    <p:sldId id="327" r:id="rId25"/>
    <p:sldId id="302" r:id="rId26"/>
    <p:sldId id="363" r:id="rId27"/>
    <p:sldId id="328" r:id="rId28"/>
    <p:sldId id="358" r:id="rId29"/>
    <p:sldId id="361" r:id="rId30"/>
    <p:sldId id="359" r:id="rId31"/>
    <p:sldId id="360" r:id="rId32"/>
    <p:sldId id="329" r:id="rId33"/>
    <p:sldId id="330" r:id="rId34"/>
    <p:sldId id="331" r:id="rId35"/>
    <p:sldId id="332" r:id="rId36"/>
    <p:sldId id="333" r:id="rId37"/>
    <p:sldId id="334" r:id="rId38"/>
    <p:sldId id="338" r:id="rId39"/>
    <p:sldId id="339" r:id="rId40"/>
    <p:sldId id="340" r:id="rId41"/>
    <p:sldId id="341" r:id="rId42"/>
    <p:sldId id="342" r:id="rId43"/>
    <p:sldId id="343" r:id="rId44"/>
    <p:sldId id="344" r:id="rId45"/>
    <p:sldId id="345" r:id="rId46"/>
    <p:sldId id="346" r:id="rId47"/>
    <p:sldId id="347" r:id="rId48"/>
    <p:sldId id="348" r:id="rId49"/>
    <p:sldId id="353" r:id="rId50"/>
    <p:sldId id="354" r:id="rId51"/>
    <p:sldId id="355" r:id="rId52"/>
    <p:sldId id="349" r:id="rId53"/>
    <p:sldId id="350" r:id="rId54"/>
    <p:sldId id="351" r:id="rId55"/>
    <p:sldId id="35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p:scale>
          <a:sx n="76" d="100"/>
          <a:sy n="76" d="100"/>
        </p:scale>
        <p:origin x="-2634" y="-8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D:\IPP\police_reform_sattarov\statistic%20analysis\gov_a_exp%20(1).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D:\IPP\police_reform_sattarov\statistic%20analysis\Data&amp;SPS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ru-RU" dirty="0" smtClean="0"/>
              <a:t>СК</a:t>
            </a:r>
            <a:endParaRPr lang="en-US" dirty="0"/>
          </a:p>
        </c:rich>
      </c:tx>
      <c:layout>
        <c:manualLayout>
          <c:xMode val="edge"/>
          <c:yMode val="edge"/>
          <c:x val="0.46312951759568832"/>
          <c:y val="0.15117367911501878"/>
        </c:manualLayout>
      </c:layout>
      <c:overlay val="0"/>
    </c:title>
    <c:autoTitleDeleted val="0"/>
    <c:plotArea>
      <c:layout/>
      <c:pieChart>
        <c:varyColors val="1"/>
        <c:ser>
          <c:idx val="0"/>
          <c:order val="0"/>
          <c:explosion val="18"/>
          <c:dLbls>
            <c:dLbl>
              <c:idx val="0"/>
              <c:layout>
                <c:manualLayout>
                  <c:x val="5.0610345581802267E-2"/>
                  <c:y val="4.7249927092446901E-2"/>
                </c:manualLayout>
              </c:layout>
              <c:tx>
                <c:rich>
                  <a:bodyPr/>
                  <a:lstStyle/>
                  <a:p>
                    <a:r>
                      <a:rPr lang="ru-RU" sz="1400" dirty="0"/>
                      <a:t>остальные</a:t>
                    </a:r>
                    <a:r>
                      <a:rPr lang="ru-RU" dirty="0"/>
                      <a:t>
55%</a:t>
                    </a:r>
                  </a:p>
                </c:rich>
              </c:tx>
              <c:showLegendKey val="0"/>
              <c:showVal val="0"/>
              <c:showCatName val="1"/>
              <c:showSerName val="0"/>
              <c:showPercent val="1"/>
              <c:showBubbleSize val="0"/>
            </c:dLbl>
            <c:dLbl>
              <c:idx val="1"/>
              <c:layout/>
              <c:tx>
                <c:rich>
                  <a:bodyPr/>
                  <a:lstStyle/>
                  <a:p>
                    <a:r>
                      <a:rPr lang="ru-RU" sz="1000" dirty="0"/>
                      <a:t>следователи</a:t>
                    </a:r>
                    <a:r>
                      <a:rPr lang="ru-RU" sz="1200" dirty="0"/>
                      <a:t> </a:t>
                    </a:r>
                    <a:r>
                      <a:rPr lang="ru-RU" dirty="0"/>
                      <a:t>
45%</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Sheet1!$E$6:$E$7</c:f>
              <c:strCache>
                <c:ptCount val="2"/>
                <c:pt idx="0">
                  <c:v>остальные</c:v>
                </c:pt>
                <c:pt idx="1">
                  <c:v>следователи </c:v>
                </c:pt>
              </c:strCache>
            </c:strRef>
          </c:cat>
          <c:val>
            <c:numRef>
              <c:f>Sheet1!$F$6:$F$7</c:f>
              <c:numCache>
                <c:formatCode>General</c:formatCode>
                <c:ptCount val="2"/>
                <c:pt idx="0">
                  <c:v>8179</c:v>
                </c:pt>
                <c:pt idx="1">
                  <c:v>6814</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52251607797321"/>
          <c:y val="9.6038234672767619E-2"/>
          <c:w val="0.83689091085389056"/>
          <c:h val="0.90314336842882215"/>
        </c:manualLayout>
      </c:layout>
      <c:barChart>
        <c:barDir val="bar"/>
        <c:grouping val="stacked"/>
        <c:varyColors val="0"/>
        <c:ser>
          <c:idx val="0"/>
          <c:order val="0"/>
          <c:tx>
            <c:strRef>
              <c:f>Лист4!$B$35</c:f>
              <c:strCache>
                <c:ptCount val="1"/>
                <c:pt idx="0">
                  <c:v>Полиция</c:v>
                </c:pt>
              </c:strCache>
            </c:strRef>
          </c:tx>
          <c:invertIfNegative val="0"/>
          <c:cat>
            <c:strRef>
              <c:f>Лист4!$A$36:$A$54</c:f>
              <c:strCache>
                <c:ptCount val="19"/>
                <c:pt idx="0">
                  <c:v>Норвегия</c:v>
                </c:pt>
                <c:pt idx="1">
                  <c:v>Дания</c:v>
                </c:pt>
                <c:pt idx="2">
                  <c:v>Финляндия</c:v>
                </c:pt>
                <c:pt idx="3">
                  <c:v>Швеция</c:v>
                </c:pt>
                <c:pt idx="4">
                  <c:v>Австрия</c:v>
                </c:pt>
                <c:pt idx="5">
                  <c:v>Беларусь</c:v>
                </c:pt>
                <c:pt idx="6">
                  <c:v>Германия</c:v>
                </c:pt>
                <c:pt idx="7">
                  <c:v>Нидерланды</c:v>
                </c:pt>
                <c:pt idx="8">
                  <c:v>Греция</c:v>
                </c:pt>
                <c:pt idx="9">
                  <c:v>Литва</c:v>
                </c:pt>
                <c:pt idx="10">
                  <c:v>Польша</c:v>
                </c:pt>
                <c:pt idx="11">
                  <c:v>Италия</c:v>
                </c:pt>
                <c:pt idx="12">
                  <c:v>Латвия</c:v>
                </c:pt>
                <c:pt idx="13">
                  <c:v>Испания</c:v>
                </c:pt>
                <c:pt idx="14">
                  <c:v>Эстония</c:v>
                </c:pt>
                <c:pt idx="15">
                  <c:v>Великобритания</c:v>
                </c:pt>
                <c:pt idx="16">
                  <c:v>Чехия</c:v>
                </c:pt>
                <c:pt idx="17">
                  <c:v>Россия</c:v>
                </c:pt>
                <c:pt idx="18">
                  <c:v>Болгария</c:v>
                </c:pt>
              </c:strCache>
            </c:strRef>
          </c:cat>
          <c:val>
            <c:numRef>
              <c:f>Лист4!$B$36:$B$54</c:f>
              <c:numCache>
                <c:formatCode>0.0</c:formatCode>
                <c:ptCount val="19"/>
                <c:pt idx="0">
                  <c:v>0.47989242796227016</c:v>
                </c:pt>
                <c:pt idx="1">
                  <c:v>0.62050909090909201</c:v>
                </c:pt>
                <c:pt idx="2">
                  <c:v>0.54355748373101831</c:v>
                </c:pt>
                <c:pt idx="3">
                  <c:v>0.684422350450413</c:v>
                </c:pt>
                <c:pt idx="4">
                  <c:v>0.83471599972258825</c:v>
                </c:pt>
                <c:pt idx="5">
                  <c:v>1.14931435121352</c:v>
                </c:pt>
                <c:pt idx="6">
                  <c:v>0.83199393479909145</c:v>
                </c:pt>
                <c:pt idx="7">
                  <c:v>0.82511471201668563</c:v>
                </c:pt>
                <c:pt idx="8">
                  <c:v>1.1540303888745815</c:v>
                </c:pt>
                <c:pt idx="9">
                  <c:v>0.77610738255033562</c:v>
                </c:pt>
                <c:pt idx="10">
                  <c:v>0.91165046980651576</c:v>
                </c:pt>
                <c:pt idx="11">
                  <c:v>1.2517069772071234</c:v>
                </c:pt>
                <c:pt idx="12">
                  <c:v>1.0679665343165061</c:v>
                </c:pt>
                <c:pt idx="13">
                  <c:v>1.3771453429801264</c:v>
                </c:pt>
                <c:pt idx="14">
                  <c:v>1.1287907988809438</c:v>
                </c:pt>
                <c:pt idx="15">
                  <c:v>1.3106271024930747</c:v>
                </c:pt>
                <c:pt idx="16">
                  <c:v>1.2791058885314777</c:v>
                </c:pt>
                <c:pt idx="17">
                  <c:v>1.7969053427200539</c:v>
                </c:pt>
                <c:pt idx="18">
                  <c:v>1.545161391413348</c:v>
                </c:pt>
              </c:numCache>
            </c:numRef>
          </c:val>
        </c:ser>
        <c:ser>
          <c:idx val="1"/>
          <c:order val="1"/>
          <c:tx>
            <c:strRef>
              <c:f>Лист4!$C$35</c:f>
              <c:strCache>
                <c:ptCount val="1"/>
                <c:pt idx="0">
                  <c:v>Пожарная безопасность</c:v>
                </c:pt>
              </c:strCache>
            </c:strRef>
          </c:tx>
          <c:invertIfNegative val="0"/>
          <c:cat>
            <c:strRef>
              <c:f>Лист4!$A$36:$A$54</c:f>
              <c:strCache>
                <c:ptCount val="19"/>
                <c:pt idx="0">
                  <c:v>Норвегия</c:v>
                </c:pt>
                <c:pt idx="1">
                  <c:v>Дания</c:v>
                </c:pt>
                <c:pt idx="2">
                  <c:v>Финляндия</c:v>
                </c:pt>
                <c:pt idx="3">
                  <c:v>Швеция</c:v>
                </c:pt>
                <c:pt idx="4">
                  <c:v>Австрия</c:v>
                </c:pt>
                <c:pt idx="5">
                  <c:v>Беларусь</c:v>
                </c:pt>
                <c:pt idx="6">
                  <c:v>Германия</c:v>
                </c:pt>
                <c:pt idx="7">
                  <c:v>Нидерланды</c:v>
                </c:pt>
                <c:pt idx="8">
                  <c:v>Греция</c:v>
                </c:pt>
                <c:pt idx="9">
                  <c:v>Литва</c:v>
                </c:pt>
                <c:pt idx="10">
                  <c:v>Польша</c:v>
                </c:pt>
                <c:pt idx="11">
                  <c:v>Италия</c:v>
                </c:pt>
                <c:pt idx="12">
                  <c:v>Латвия</c:v>
                </c:pt>
                <c:pt idx="13">
                  <c:v>Испания</c:v>
                </c:pt>
                <c:pt idx="14">
                  <c:v>Эстония</c:v>
                </c:pt>
                <c:pt idx="15">
                  <c:v>Великобритания</c:v>
                </c:pt>
                <c:pt idx="16">
                  <c:v>Чехия</c:v>
                </c:pt>
                <c:pt idx="17">
                  <c:v>Россия</c:v>
                </c:pt>
                <c:pt idx="18">
                  <c:v>Болгария</c:v>
                </c:pt>
              </c:strCache>
            </c:strRef>
          </c:cat>
          <c:val>
            <c:numRef>
              <c:f>Лист4!$C$36:$C$54</c:f>
              <c:numCache>
                <c:formatCode>0.0</c:formatCode>
                <c:ptCount val="19"/>
                <c:pt idx="0">
                  <c:v>0.17644624628505012</c:v>
                </c:pt>
                <c:pt idx="1">
                  <c:v>0.10328727272727289</c:v>
                </c:pt>
                <c:pt idx="2">
                  <c:v>0.29600144613159779</c:v>
                </c:pt>
                <c:pt idx="3">
                  <c:v>0.21919091701606541</c:v>
                </c:pt>
                <c:pt idx="4">
                  <c:v>0.19198210694222931</c:v>
                </c:pt>
                <c:pt idx="5">
                  <c:v>0.19536511504247731</c:v>
                </c:pt>
                <c:pt idx="6">
                  <c:v>0.25094010614101575</c:v>
                </c:pt>
                <c:pt idx="7">
                  <c:v>0.26627145836675759</c:v>
                </c:pt>
                <c:pt idx="8">
                  <c:v>0.30131341746072632</c:v>
                </c:pt>
                <c:pt idx="9">
                  <c:v>0.28172259507830033</c:v>
                </c:pt>
                <c:pt idx="10">
                  <c:v>0.26309530778912854</c:v>
                </c:pt>
                <c:pt idx="11">
                  <c:v>0.15704687966557179</c:v>
                </c:pt>
                <c:pt idx="12">
                  <c:v>0.22453204764605783</c:v>
                </c:pt>
                <c:pt idx="13">
                  <c:v>0.13462771316054567</c:v>
                </c:pt>
                <c:pt idx="14">
                  <c:v>0.32958967982592602</c:v>
                </c:pt>
                <c:pt idx="15">
                  <c:v>0.19489892520775617</c:v>
                </c:pt>
                <c:pt idx="16">
                  <c:v>0.3373360467406295</c:v>
                </c:pt>
                <c:pt idx="17">
                  <c:v>0.43287399542467758</c:v>
                </c:pt>
                <c:pt idx="18">
                  <c:v>0.29018176120338518</c:v>
                </c:pt>
              </c:numCache>
            </c:numRef>
          </c:val>
        </c:ser>
        <c:ser>
          <c:idx val="2"/>
          <c:order val="2"/>
          <c:tx>
            <c:strRef>
              <c:f>Лист4!$D$35</c:f>
              <c:strCache>
                <c:ptCount val="1"/>
                <c:pt idx="0">
                  <c:v>Судебная система</c:v>
                </c:pt>
              </c:strCache>
            </c:strRef>
          </c:tx>
          <c:invertIfNegative val="0"/>
          <c:cat>
            <c:strRef>
              <c:f>Лист4!$A$36:$A$54</c:f>
              <c:strCache>
                <c:ptCount val="19"/>
                <c:pt idx="0">
                  <c:v>Норвегия</c:v>
                </c:pt>
                <c:pt idx="1">
                  <c:v>Дания</c:v>
                </c:pt>
                <c:pt idx="2">
                  <c:v>Финляндия</c:v>
                </c:pt>
                <c:pt idx="3">
                  <c:v>Швеция</c:v>
                </c:pt>
                <c:pt idx="4">
                  <c:v>Австрия</c:v>
                </c:pt>
                <c:pt idx="5">
                  <c:v>Беларусь</c:v>
                </c:pt>
                <c:pt idx="6">
                  <c:v>Германия</c:v>
                </c:pt>
                <c:pt idx="7">
                  <c:v>Нидерланды</c:v>
                </c:pt>
                <c:pt idx="8">
                  <c:v>Греция</c:v>
                </c:pt>
                <c:pt idx="9">
                  <c:v>Литва</c:v>
                </c:pt>
                <c:pt idx="10">
                  <c:v>Польша</c:v>
                </c:pt>
                <c:pt idx="11">
                  <c:v>Италия</c:v>
                </c:pt>
                <c:pt idx="12">
                  <c:v>Латвия</c:v>
                </c:pt>
                <c:pt idx="13">
                  <c:v>Испания</c:v>
                </c:pt>
                <c:pt idx="14">
                  <c:v>Эстония</c:v>
                </c:pt>
                <c:pt idx="15">
                  <c:v>Великобритания</c:v>
                </c:pt>
                <c:pt idx="16">
                  <c:v>Чехия</c:v>
                </c:pt>
                <c:pt idx="17">
                  <c:v>Россия</c:v>
                </c:pt>
                <c:pt idx="18">
                  <c:v>Болгария</c:v>
                </c:pt>
              </c:strCache>
            </c:strRef>
          </c:cat>
          <c:val>
            <c:numRef>
              <c:f>Лист4!$D$36:$D$54</c:f>
              <c:numCache>
                <c:formatCode>0.0</c:formatCode>
                <c:ptCount val="19"/>
                <c:pt idx="0">
                  <c:v>0.16021482103630971</c:v>
                </c:pt>
                <c:pt idx="1">
                  <c:v>0.2148218181818182</c:v>
                </c:pt>
                <c:pt idx="2">
                  <c:v>0.24900939985538742</c:v>
                </c:pt>
                <c:pt idx="3">
                  <c:v>0.30086097388849808</c:v>
                </c:pt>
                <c:pt idx="4">
                  <c:v>0.31596365906096197</c:v>
                </c:pt>
                <c:pt idx="5">
                  <c:v>0.17394373374870034</c:v>
                </c:pt>
                <c:pt idx="6">
                  <c:v>0.46833206974981167</c:v>
                </c:pt>
                <c:pt idx="7">
                  <c:v>0.30362104925397082</c:v>
                </c:pt>
                <c:pt idx="8">
                  <c:v>0.42686067473602946</c:v>
                </c:pt>
                <c:pt idx="9">
                  <c:v>0.29706935123042538</c:v>
                </c:pt>
                <c:pt idx="10">
                  <c:v>0.60239454965898775</c:v>
                </c:pt>
                <c:pt idx="11">
                  <c:v>0.36164128595600681</c:v>
                </c:pt>
                <c:pt idx="12">
                  <c:v>0.40991491775382966</c:v>
                </c:pt>
                <c:pt idx="13">
                  <c:v>0.38724700064108425</c:v>
                </c:pt>
                <c:pt idx="14">
                  <c:v>0.21541809138949414</c:v>
                </c:pt>
                <c:pt idx="15">
                  <c:v>0.50188596121883644</c:v>
                </c:pt>
                <c:pt idx="16">
                  <c:v>0.37609925818945766</c:v>
                </c:pt>
                <c:pt idx="17">
                  <c:v>0.14785630035855737</c:v>
                </c:pt>
                <c:pt idx="18">
                  <c:v>0</c:v>
                </c:pt>
              </c:numCache>
            </c:numRef>
          </c:val>
        </c:ser>
        <c:ser>
          <c:idx val="3"/>
          <c:order val="3"/>
          <c:tx>
            <c:strRef>
              <c:f>Лист4!$E$35</c:f>
              <c:strCache>
                <c:ptCount val="1"/>
                <c:pt idx="0">
                  <c:v>Система исполнения наказания</c:v>
                </c:pt>
              </c:strCache>
            </c:strRef>
          </c:tx>
          <c:invertIfNegative val="0"/>
          <c:cat>
            <c:strRef>
              <c:f>Лист4!$A$36:$A$54</c:f>
              <c:strCache>
                <c:ptCount val="19"/>
                <c:pt idx="0">
                  <c:v>Норвегия</c:v>
                </c:pt>
                <c:pt idx="1">
                  <c:v>Дания</c:v>
                </c:pt>
                <c:pt idx="2">
                  <c:v>Финляндия</c:v>
                </c:pt>
                <c:pt idx="3">
                  <c:v>Швеция</c:v>
                </c:pt>
                <c:pt idx="4">
                  <c:v>Австрия</c:v>
                </c:pt>
                <c:pt idx="5">
                  <c:v>Беларусь</c:v>
                </c:pt>
                <c:pt idx="6">
                  <c:v>Германия</c:v>
                </c:pt>
                <c:pt idx="7">
                  <c:v>Нидерланды</c:v>
                </c:pt>
                <c:pt idx="8">
                  <c:v>Греция</c:v>
                </c:pt>
                <c:pt idx="9">
                  <c:v>Литва</c:v>
                </c:pt>
                <c:pt idx="10">
                  <c:v>Польша</c:v>
                </c:pt>
                <c:pt idx="11">
                  <c:v>Италия</c:v>
                </c:pt>
                <c:pt idx="12">
                  <c:v>Латвия</c:v>
                </c:pt>
                <c:pt idx="13">
                  <c:v>Испания</c:v>
                </c:pt>
                <c:pt idx="14">
                  <c:v>Эстония</c:v>
                </c:pt>
                <c:pt idx="15">
                  <c:v>Великобритания</c:v>
                </c:pt>
                <c:pt idx="16">
                  <c:v>Чехия</c:v>
                </c:pt>
                <c:pt idx="17">
                  <c:v>Россия</c:v>
                </c:pt>
                <c:pt idx="18">
                  <c:v>Болгария</c:v>
                </c:pt>
              </c:strCache>
            </c:strRef>
          </c:cat>
          <c:val>
            <c:numRef>
              <c:f>Лист4!$E$36:$E$54</c:f>
              <c:numCache>
                <c:formatCode>0.0</c:formatCode>
                <c:ptCount val="19"/>
                <c:pt idx="0">
                  <c:v>0.13358024292544271</c:v>
                </c:pt>
                <c:pt idx="1">
                  <c:v>0.18288000000000001</c:v>
                </c:pt>
                <c:pt idx="2">
                  <c:v>0.11820679681851075</c:v>
                </c:pt>
                <c:pt idx="3">
                  <c:v>0.24801029515546597</c:v>
                </c:pt>
                <c:pt idx="4">
                  <c:v>0.14658714196546274</c:v>
                </c:pt>
                <c:pt idx="5">
                  <c:v>0.15541757668981801</c:v>
                </c:pt>
                <c:pt idx="6">
                  <c:v>0.1140636846095527</c:v>
                </c:pt>
                <c:pt idx="7">
                  <c:v>0.38236643670784676</c:v>
                </c:pt>
                <c:pt idx="8">
                  <c:v>6.7795518928663534E-2</c:v>
                </c:pt>
                <c:pt idx="9">
                  <c:v>0.2042580164056674</c:v>
                </c:pt>
                <c:pt idx="10">
                  <c:v>0.18550742030852091</c:v>
                </c:pt>
                <c:pt idx="11">
                  <c:v>0.23467005076142144</c:v>
                </c:pt>
                <c:pt idx="12">
                  <c:v>0.16753545093590491</c:v>
                </c:pt>
                <c:pt idx="13">
                  <c:v>0.17136184632292373</c:v>
                </c:pt>
                <c:pt idx="14">
                  <c:v>0.23839602113770628</c:v>
                </c:pt>
                <c:pt idx="15">
                  <c:v>0.32893314127423889</c:v>
                </c:pt>
                <c:pt idx="16">
                  <c:v>0.22360926934943873</c:v>
                </c:pt>
                <c:pt idx="17">
                  <c:v>0.30441234811540158</c:v>
                </c:pt>
                <c:pt idx="18">
                  <c:v>0.16171419617674751</c:v>
                </c:pt>
              </c:numCache>
            </c:numRef>
          </c:val>
        </c:ser>
        <c:ser>
          <c:idx val="4"/>
          <c:order val="4"/>
          <c:tx>
            <c:strRef>
              <c:f>Лист4!$F$35</c:f>
              <c:strCache>
                <c:ptCount val="1"/>
                <c:pt idx="0">
                  <c:v>Науки и </c:v>
                </c:pt>
              </c:strCache>
            </c:strRef>
          </c:tx>
          <c:invertIfNegative val="0"/>
          <c:cat>
            <c:strRef>
              <c:f>Лист4!$A$36:$A$54</c:f>
              <c:strCache>
                <c:ptCount val="19"/>
                <c:pt idx="0">
                  <c:v>Норвегия</c:v>
                </c:pt>
                <c:pt idx="1">
                  <c:v>Дания</c:v>
                </c:pt>
                <c:pt idx="2">
                  <c:v>Финляндия</c:v>
                </c:pt>
                <c:pt idx="3">
                  <c:v>Швеция</c:v>
                </c:pt>
                <c:pt idx="4">
                  <c:v>Австрия</c:v>
                </c:pt>
                <c:pt idx="5">
                  <c:v>Беларусь</c:v>
                </c:pt>
                <c:pt idx="6">
                  <c:v>Германия</c:v>
                </c:pt>
                <c:pt idx="7">
                  <c:v>Нидерланды</c:v>
                </c:pt>
                <c:pt idx="8">
                  <c:v>Греция</c:v>
                </c:pt>
                <c:pt idx="9">
                  <c:v>Литва</c:v>
                </c:pt>
                <c:pt idx="10">
                  <c:v>Польша</c:v>
                </c:pt>
                <c:pt idx="11">
                  <c:v>Италия</c:v>
                </c:pt>
                <c:pt idx="12">
                  <c:v>Латвия</c:v>
                </c:pt>
                <c:pt idx="13">
                  <c:v>Испания</c:v>
                </c:pt>
                <c:pt idx="14">
                  <c:v>Эстония</c:v>
                </c:pt>
                <c:pt idx="15">
                  <c:v>Великобритания</c:v>
                </c:pt>
                <c:pt idx="16">
                  <c:v>Чехия</c:v>
                </c:pt>
                <c:pt idx="17">
                  <c:v>Россия</c:v>
                </c:pt>
                <c:pt idx="18">
                  <c:v>Болгария</c:v>
                </c:pt>
              </c:strCache>
            </c:strRef>
          </c:cat>
          <c:val>
            <c:numRef>
              <c:f>Лист4!$F$36:$F$54</c:f>
              <c:numCache>
                <c:formatCode>0.0</c:formatCode>
                <c:ptCount val="19"/>
                <c:pt idx="0">
                  <c:v>1.5667398888745342E-4</c:v>
                </c:pt>
                <c:pt idx="1">
                  <c:v>0</c:v>
                </c:pt>
                <c:pt idx="2">
                  <c:v>1.4533622559652919E-3</c:v>
                </c:pt>
                <c:pt idx="3">
                  <c:v>0</c:v>
                </c:pt>
                <c:pt idx="4">
                  <c:v>1.0365489978500593E-2</c:v>
                </c:pt>
                <c:pt idx="5">
                  <c:v>3.1140649710801059E-4</c:v>
                </c:pt>
                <c:pt idx="6">
                  <c:v>1.2971948445792266E-2</c:v>
                </c:pt>
                <c:pt idx="7">
                  <c:v>9.026151131076519E-3</c:v>
                </c:pt>
                <c:pt idx="8">
                  <c:v>0</c:v>
                </c:pt>
                <c:pt idx="9">
                  <c:v>1.4615958240119342E-3</c:v>
                </c:pt>
                <c:pt idx="10">
                  <c:v>1.2397915873898658E-3</c:v>
                </c:pt>
                <c:pt idx="11">
                  <c:v>0</c:v>
                </c:pt>
                <c:pt idx="12">
                  <c:v>0</c:v>
                </c:pt>
                <c:pt idx="13">
                  <c:v>0</c:v>
                </c:pt>
                <c:pt idx="14">
                  <c:v>0</c:v>
                </c:pt>
                <c:pt idx="15">
                  <c:v>1.6613850415512527E-3</c:v>
                </c:pt>
                <c:pt idx="16">
                  <c:v>1.0411606380883608E-3</c:v>
                </c:pt>
                <c:pt idx="17">
                  <c:v>9.7952013381310835E-2</c:v>
                </c:pt>
                <c:pt idx="18">
                  <c:v>1.7107489815104987E-2</c:v>
                </c:pt>
              </c:numCache>
            </c:numRef>
          </c:val>
        </c:ser>
        <c:ser>
          <c:idx val="5"/>
          <c:order val="5"/>
          <c:tx>
            <c:strRef>
              <c:f>Лист4!$G$35</c:f>
              <c:strCache>
                <c:ptCount val="1"/>
                <c:pt idx="0">
                  <c:v>Другое </c:v>
                </c:pt>
              </c:strCache>
            </c:strRef>
          </c:tx>
          <c:invertIfNegative val="0"/>
          <c:cat>
            <c:strRef>
              <c:f>Лист4!$A$36:$A$54</c:f>
              <c:strCache>
                <c:ptCount val="19"/>
                <c:pt idx="0">
                  <c:v>Норвегия</c:v>
                </c:pt>
                <c:pt idx="1">
                  <c:v>Дания</c:v>
                </c:pt>
                <c:pt idx="2">
                  <c:v>Финляндия</c:v>
                </c:pt>
                <c:pt idx="3">
                  <c:v>Швеция</c:v>
                </c:pt>
                <c:pt idx="4">
                  <c:v>Австрия</c:v>
                </c:pt>
                <c:pt idx="5">
                  <c:v>Беларусь</c:v>
                </c:pt>
                <c:pt idx="6">
                  <c:v>Германия</c:v>
                </c:pt>
                <c:pt idx="7">
                  <c:v>Нидерланды</c:v>
                </c:pt>
                <c:pt idx="8">
                  <c:v>Греция</c:v>
                </c:pt>
                <c:pt idx="9">
                  <c:v>Литва</c:v>
                </c:pt>
                <c:pt idx="10">
                  <c:v>Польша</c:v>
                </c:pt>
                <c:pt idx="11">
                  <c:v>Италия</c:v>
                </c:pt>
                <c:pt idx="12">
                  <c:v>Латвия</c:v>
                </c:pt>
                <c:pt idx="13">
                  <c:v>Испания</c:v>
                </c:pt>
                <c:pt idx="14">
                  <c:v>Эстония</c:v>
                </c:pt>
                <c:pt idx="15">
                  <c:v>Великобритания</c:v>
                </c:pt>
                <c:pt idx="16">
                  <c:v>Чехия</c:v>
                </c:pt>
                <c:pt idx="17">
                  <c:v>Россия</c:v>
                </c:pt>
                <c:pt idx="18">
                  <c:v>Болгария</c:v>
                </c:pt>
              </c:strCache>
            </c:strRef>
          </c:cat>
          <c:val>
            <c:numRef>
              <c:f>Лист4!$G$36:$G$54</c:f>
              <c:numCache>
                <c:formatCode>0.0</c:formatCode>
                <c:ptCount val="19"/>
                <c:pt idx="0">
                  <c:v>1.9740922599819143E-2</c:v>
                </c:pt>
                <c:pt idx="1">
                  <c:v>0</c:v>
                </c:pt>
                <c:pt idx="2">
                  <c:v>0.13177151120751943</c:v>
                </c:pt>
                <c:pt idx="3">
                  <c:v>7.51546348955957E-3</c:v>
                </c:pt>
                <c:pt idx="4">
                  <c:v>9.0422359386920045E-2</c:v>
                </c:pt>
                <c:pt idx="5">
                  <c:v>5.6478168083815075E-3</c:v>
                </c:pt>
                <c:pt idx="6">
                  <c:v>9.1698256254738444E-2</c:v>
                </c:pt>
                <c:pt idx="7">
                  <c:v>0.15360019252366441</c:v>
                </c:pt>
                <c:pt idx="8">
                  <c:v>0</c:v>
                </c:pt>
                <c:pt idx="9">
                  <c:v>0.39938105891126097</c:v>
                </c:pt>
                <c:pt idx="10">
                  <c:v>6.1412932119544739E-3</c:v>
                </c:pt>
                <c:pt idx="11">
                  <c:v>4.9348064098735933E-3</c:v>
                </c:pt>
                <c:pt idx="12">
                  <c:v>0.16005104934770276</c:v>
                </c:pt>
                <c:pt idx="13">
                  <c:v>2.9618096895320085E-2</c:v>
                </c:pt>
                <c:pt idx="14">
                  <c:v>0.39780540876593162</c:v>
                </c:pt>
                <c:pt idx="15">
                  <c:v>4.1993484764542933E-2</c:v>
                </c:pt>
                <c:pt idx="16">
                  <c:v>0.22280837655090921</c:v>
                </c:pt>
                <c:pt idx="17">
                  <c:v>0</c:v>
                </c:pt>
                <c:pt idx="18">
                  <c:v>1.075512378564714</c:v>
                </c:pt>
              </c:numCache>
            </c:numRef>
          </c:val>
        </c:ser>
        <c:dLbls>
          <c:showLegendKey val="0"/>
          <c:showVal val="1"/>
          <c:showCatName val="0"/>
          <c:showSerName val="0"/>
          <c:showPercent val="0"/>
          <c:showBubbleSize val="0"/>
        </c:dLbls>
        <c:gapWidth val="95"/>
        <c:overlap val="100"/>
        <c:axId val="116847360"/>
        <c:axId val="116848896"/>
      </c:barChart>
      <c:catAx>
        <c:axId val="116847360"/>
        <c:scaling>
          <c:orientation val="minMax"/>
        </c:scaling>
        <c:delete val="0"/>
        <c:axPos val="l"/>
        <c:majorTickMark val="none"/>
        <c:minorTickMark val="none"/>
        <c:tickLblPos val="nextTo"/>
        <c:crossAx val="116848896"/>
        <c:crosses val="autoZero"/>
        <c:auto val="1"/>
        <c:lblAlgn val="ctr"/>
        <c:lblOffset val="100"/>
        <c:noMultiLvlLbl val="0"/>
      </c:catAx>
      <c:valAx>
        <c:axId val="116848896"/>
        <c:scaling>
          <c:orientation val="minMax"/>
        </c:scaling>
        <c:delete val="1"/>
        <c:axPos val="b"/>
        <c:numFmt formatCode="0.0" sourceLinked="1"/>
        <c:majorTickMark val="out"/>
        <c:minorTickMark val="none"/>
        <c:tickLblPos val="none"/>
        <c:crossAx val="11684736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dPt>
            <c:idx val="29"/>
            <c:invertIfNegative val="0"/>
            <c:bubble3D val="0"/>
            <c:spPr>
              <a:solidFill>
                <a:srgbClr val="FF0000"/>
              </a:solidFill>
            </c:spPr>
          </c:dPt>
          <c:cat>
            <c:strRef>
              <c:f>численность!$B$13:$B$43</c:f>
              <c:strCache>
                <c:ptCount val="31"/>
                <c:pt idx="0">
                  <c:v>Финляндия</c:v>
                </c:pt>
                <c:pt idx="1">
                  <c:v>Норвегия</c:v>
                </c:pt>
                <c:pt idx="2">
                  <c:v>Дания</c:v>
                </c:pt>
                <c:pt idx="3">
                  <c:v>Грузия</c:v>
                </c:pt>
                <c:pt idx="4">
                  <c:v>Швеция</c:v>
                </c:pt>
                <c:pt idx="5">
                  <c:v>Нидерланды</c:v>
                </c:pt>
                <c:pt idx="6">
                  <c:v>США</c:v>
                </c:pt>
                <c:pt idx="7">
                  <c:v>Эстония</c:v>
                </c:pt>
                <c:pt idx="8">
                  <c:v>Нигерия</c:v>
                </c:pt>
                <c:pt idx="9">
                  <c:v>Польша</c:v>
                </c:pt>
                <c:pt idx="10">
                  <c:v>Словакия</c:v>
                </c:pt>
                <c:pt idx="11">
                  <c:v>Великобритания</c:v>
                </c:pt>
                <c:pt idx="12">
                  <c:v>Бразилия</c:v>
                </c:pt>
                <c:pt idx="13">
                  <c:v>Германия</c:v>
                </c:pt>
                <c:pt idx="14">
                  <c:v>Южная Африка</c:v>
                </c:pt>
                <c:pt idx="15">
                  <c:v>Латвия</c:v>
                </c:pt>
                <c:pt idx="16">
                  <c:v>Австрия</c:v>
                </c:pt>
                <c:pt idx="17">
                  <c:v>Литва</c:v>
                </c:pt>
                <c:pt idx="18">
                  <c:v>Венгрия</c:v>
                </c:pt>
                <c:pt idx="19">
                  <c:v>Бельгия</c:v>
                </c:pt>
                <c:pt idx="20">
                  <c:v>Франция</c:v>
                </c:pt>
                <c:pt idx="21">
                  <c:v>Украина</c:v>
                </c:pt>
                <c:pt idx="22">
                  <c:v>Болгария</c:v>
                </c:pt>
                <c:pt idx="23">
                  <c:v>Италия</c:v>
                </c:pt>
                <c:pt idx="24">
                  <c:v>Чехия</c:v>
                </c:pt>
                <c:pt idx="25">
                  <c:v>Сербия</c:v>
                </c:pt>
                <c:pt idx="26">
                  <c:v>Казахстан</c:v>
                </c:pt>
                <c:pt idx="27">
                  <c:v>Греция</c:v>
                </c:pt>
                <c:pt idx="28">
                  <c:v>Испания</c:v>
                </c:pt>
                <c:pt idx="29">
                  <c:v>Россия</c:v>
                </c:pt>
                <c:pt idx="30">
                  <c:v>Беларусь</c:v>
                </c:pt>
              </c:strCache>
            </c:strRef>
          </c:cat>
          <c:val>
            <c:numRef>
              <c:f>численность!$C$13:$C$43</c:f>
              <c:numCache>
                <c:formatCode>0.0</c:formatCode>
                <c:ptCount val="31"/>
                <c:pt idx="0">
                  <c:v>155.97999999999999</c:v>
                </c:pt>
                <c:pt idx="1">
                  <c:v>159.22999999999999</c:v>
                </c:pt>
                <c:pt idx="2">
                  <c:v>196.86</c:v>
                </c:pt>
                <c:pt idx="3">
                  <c:v>200.5</c:v>
                </c:pt>
                <c:pt idx="4">
                  <c:v>206.82000000000028</c:v>
                </c:pt>
                <c:pt idx="5">
                  <c:v>221.39000000000001</c:v>
                </c:pt>
                <c:pt idx="6">
                  <c:v>230.25</c:v>
                </c:pt>
                <c:pt idx="7">
                  <c:v>237.46</c:v>
                </c:pt>
                <c:pt idx="8">
                  <c:v>251.05</c:v>
                </c:pt>
                <c:pt idx="9">
                  <c:v>259.47999999999945</c:v>
                </c:pt>
                <c:pt idx="10">
                  <c:v>267.87</c:v>
                </c:pt>
                <c:pt idx="11">
                  <c:v>271.64000000000038</c:v>
                </c:pt>
                <c:pt idx="12">
                  <c:v>281.89999999999969</c:v>
                </c:pt>
                <c:pt idx="13">
                  <c:v>299.69</c:v>
                </c:pt>
                <c:pt idx="14">
                  <c:v>307.14000000000038</c:v>
                </c:pt>
                <c:pt idx="15">
                  <c:v>314.60000000000002</c:v>
                </c:pt>
                <c:pt idx="16">
                  <c:v>318.64000000000038</c:v>
                </c:pt>
                <c:pt idx="17">
                  <c:v>327.08999999999969</c:v>
                </c:pt>
                <c:pt idx="18">
                  <c:v>333.84000000000032</c:v>
                </c:pt>
                <c:pt idx="19">
                  <c:v>370.69</c:v>
                </c:pt>
                <c:pt idx="20">
                  <c:v>379.02</c:v>
                </c:pt>
                <c:pt idx="21">
                  <c:v>391.3</c:v>
                </c:pt>
                <c:pt idx="22">
                  <c:v>405.01</c:v>
                </c:pt>
                <c:pt idx="23">
                  <c:v>411.2</c:v>
                </c:pt>
                <c:pt idx="24">
                  <c:v>415.3</c:v>
                </c:pt>
                <c:pt idx="25">
                  <c:v>441.1</c:v>
                </c:pt>
                <c:pt idx="26">
                  <c:v>444.1</c:v>
                </c:pt>
                <c:pt idx="27">
                  <c:v>453</c:v>
                </c:pt>
                <c:pt idx="28">
                  <c:v>505.8</c:v>
                </c:pt>
                <c:pt idx="29">
                  <c:v>547.29999999999995</c:v>
                </c:pt>
                <c:pt idx="30">
                  <c:v>813.43999999999949</c:v>
                </c:pt>
              </c:numCache>
            </c:numRef>
          </c:val>
        </c:ser>
        <c:dLbls>
          <c:showLegendKey val="0"/>
          <c:showVal val="1"/>
          <c:showCatName val="0"/>
          <c:showSerName val="0"/>
          <c:showPercent val="0"/>
          <c:showBubbleSize val="0"/>
        </c:dLbls>
        <c:gapWidth val="75"/>
        <c:axId val="117412992"/>
        <c:axId val="117414528"/>
      </c:barChart>
      <c:catAx>
        <c:axId val="117412992"/>
        <c:scaling>
          <c:orientation val="minMax"/>
        </c:scaling>
        <c:delete val="0"/>
        <c:axPos val="l"/>
        <c:majorTickMark val="none"/>
        <c:minorTickMark val="none"/>
        <c:tickLblPos val="nextTo"/>
        <c:crossAx val="117414528"/>
        <c:crosses val="autoZero"/>
        <c:auto val="1"/>
        <c:lblAlgn val="ctr"/>
        <c:lblOffset val="100"/>
        <c:noMultiLvlLbl val="0"/>
      </c:catAx>
      <c:valAx>
        <c:axId val="117414528"/>
        <c:scaling>
          <c:orientation val="minMax"/>
        </c:scaling>
        <c:delete val="0"/>
        <c:axPos val="b"/>
        <c:numFmt formatCode="0.0" sourceLinked="1"/>
        <c:majorTickMark val="none"/>
        <c:minorTickMark val="none"/>
        <c:tickLblPos val="nextTo"/>
        <c:crossAx val="117412992"/>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14FCD7-94DD-4202-BEE1-07D3B81E62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4692D82E-92FE-4A65-8DBD-6565EFBD8FAD}">
      <dgm:prSet/>
      <dgm:spPr/>
      <dgm:t>
        <a:bodyPr/>
        <a:lstStyle/>
        <a:p>
          <a:pPr rtl="0"/>
          <a:r>
            <a:rPr lang="ru-RU" dirty="0" smtClean="0"/>
            <a:t>Избирательно регистрирует преступления</a:t>
          </a:r>
          <a:endParaRPr lang="ru-RU" dirty="0"/>
        </a:p>
      </dgm:t>
    </dgm:pt>
    <dgm:pt modelId="{48275506-3874-49F6-A5C4-204780AD7088}" type="parTrans" cxnId="{5A655ADF-6E84-4729-A85C-6E35A48F466B}">
      <dgm:prSet/>
      <dgm:spPr/>
      <dgm:t>
        <a:bodyPr/>
        <a:lstStyle/>
        <a:p>
          <a:endParaRPr lang="ru-RU"/>
        </a:p>
      </dgm:t>
    </dgm:pt>
    <dgm:pt modelId="{4BC80C3F-8DA8-46BA-9BA5-C5AACA3934EF}" type="sibTrans" cxnId="{5A655ADF-6E84-4729-A85C-6E35A48F466B}">
      <dgm:prSet/>
      <dgm:spPr/>
      <dgm:t>
        <a:bodyPr/>
        <a:lstStyle/>
        <a:p>
          <a:endParaRPr lang="ru-RU"/>
        </a:p>
      </dgm:t>
    </dgm:pt>
    <dgm:pt modelId="{A5ABF971-89F7-4BFF-BD5F-09EFAFA192B0}">
      <dgm:prSet/>
      <dgm:spPr/>
      <dgm:t>
        <a:bodyPr/>
        <a:lstStyle/>
        <a:p>
          <a:pPr rtl="0"/>
          <a:r>
            <a:rPr lang="ru-RU" dirty="0" smtClean="0"/>
            <a:t>Не работает по сложным преступлениям</a:t>
          </a:r>
          <a:endParaRPr lang="ru-RU" dirty="0"/>
        </a:p>
      </dgm:t>
    </dgm:pt>
    <dgm:pt modelId="{E0E50B6A-AEE8-4811-B7F3-6E4B6A953AB4}" type="parTrans" cxnId="{D17EE228-5EEA-4FD1-8A2A-4523CB31D9A0}">
      <dgm:prSet/>
      <dgm:spPr/>
      <dgm:t>
        <a:bodyPr/>
        <a:lstStyle/>
        <a:p>
          <a:endParaRPr lang="ru-RU"/>
        </a:p>
      </dgm:t>
    </dgm:pt>
    <dgm:pt modelId="{D206BCF3-D64C-4A5F-9B67-175EC2A03DAA}" type="sibTrans" cxnId="{D17EE228-5EEA-4FD1-8A2A-4523CB31D9A0}">
      <dgm:prSet/>
      <dgm:spPr/>
      <dgm:t>
        <a:bodyPr/>
        <a:lstStyle/>
        <a:p>
          <a:endParaRPr lang="ru-RU"/>
        </a:p>
      </dgm:t>
    </dgm:pt>
    <dgm:pt modelId="{BBC7AB5C-5A52-4E6A-B6C3-24C6C5A98849}">
      <dgm:prSet/>
      <dgm:spPr/>
      <dgm:t>
        <a:bodyPr/>
        <a:lstStyle/>
        <a:p>
          <a:pPr rtl="0"/>
          <a:r>
            <a:rPr lang="ru-RU" dirty="0" smtClean="0"/>
            <a:t>Нет связи с первичными сообществами</a:t>
          </a:r>
          <a:endParaRPr lang="ru-RU" dirty="0"/>
        </a:p>
      </dgm:t>
    </dgm:pt>
    <dgm:pt modelId="{BBC5268D-B438-4F3C-9946-5812517F21A4}" type="parTrans" cxnId="{BE2CDAA3-BB4C-42F5-9D39-DC3F704DC7E5}">
      <dgm:prSet/>
      <dgm:spPr/>
      <dgm:t>
        <a:bodyPr/>
        <a:lstStyle/>
        <a:p>
          <a:endParaRPr lang="ru-RU"/>
        </a:p>
      </dgm:t>
    </dgm:pt>
    <dgm:pt modelId="{4E39460E-8E45-4F70-8E96-9D3987F574CF}" type="sibTrans" cxnId="{BE2CDAA3-BB4C-42F5-9D39-DC3F704DC7E5}">
      <dgm:prSet/>
      <dgm:spPr/>
      <dgm:t>
        <a:bodyPr/>
        <a:lstStyle/>
        <a:p>
          <a:endParaRPr lang="ru-RU"/>
        </a:p>
      </dgm:t>
    </dgm:pt>
    <dgm:pt modelId="{4E605D58-CE19-4826-BD6D-042E1106543B}">
      <dgm:prSet/>
      <dgm:spPr/>
      <dgm:t>
        <a:bodyPr/>
        <a:lstStyle/>
        <a:p>
          <a:pPr rtl="0"/>
          <a:r>
            <a:rPr lang="ru-RU" dirty="0" smtClean="0"/>
            <a:t>Нет адекватной картины преступности</a:t>
          </a:r>
          <a:endParaRPr lang="ru-RU" dirty="0"/>
        </a:p>
      </dgm:t>
    </dgm:pt>
    <dgm:pt modelId="{D438803D-6592-4DFA-83DF-77F48443EC1C}" type="parTrans" cxnId="{AD3C78E9-592E-4DFC-B7C0-D0C7A2CEFBCA}">
      <dgm:prSet/>
      <dgm:spPr/>
      <dgm:t>
        <a:bodyPr/>
        <a:lstStyle/>
        <a:p>
          <a:endParaRPr lang="ru-RU"/>
        </a:p>
      </dgm:t>
    </dgm:pt>
    <dgm:pt modelId="{0527A61D-3066-4891-A26F-88F2B0FE944B}" type="sibTrans" cxnId="{AD3C78E9-592E-4DFC-B7C0-D0C7A2CEFBCA}">
      <dgm:prSet/>
      <dgm:spPr/>
      <dgm:t>
        <a:bodyPr/>
        <a:lstStyle/>
        <a:p>
          <a:endParaRPr lang="ru-RU"/>
        </a:p>
      </dgm:t>
    </dgm:pt>
    <dgm:pt modelId="{F02B578C-A3CE-4736-B8E1-612E3F357C32}">
      <dgm:prSet/>
      <dgm:spPr/>
      <dgm:t>
        <a:bodyPr/>
        <a:lstStyle/>
        <a:p>
          <a:pPr rtl="0"/>
          <a:r>
            <a:rPr lang="ru-RU" dirty="0" smtClean="0"/>
            <a:t>Применяет незаконные методы расследования</a:t>
          </a:r>
          <a:endParaRPr lang="ru-RU" dirty="0"/>
        </a:p>
      </dgm:t>
    </dgm:pt>
    <dgm:pt modelId="{996326E2-5932-477A-97E4-EA1C8E37F426}" type="parTrans" cxnId="{520B42F0-3871-46E8-8438-F352FB2AD1BF}">
      <dgm:prSet/>
      <dgm:spPr/>
      <dgm:t>
        <a:bodyPr/>
        <a:lstStyle/>
        <a:p>
          <a:endParaRPr lang="ru-RU"/>
        </a:p>
      </dgm:t>
    </dgm:pt>
    <dgm:pt modelId="{7EBBCF26-8525-4059-AED0-2ECAC4A91DFA}" type="sibTrans" cxnId="{520B42F0-3871-46E8-8438-F352FB2AD1BF}">
      <dgm:prSet/>
      <dgm:spPr/>
      <dgm:t>
        <a:bodyPr/>
        <a:lstStyle/>
        <a:p>
          <a:endParaRPr lang="ru-RU"/>
        </a:p>
      </dgm:t>
    </dgm:pt>
    <dgm:pt modelId="{B1E23047-6059-41F9-883C-87F365807945}">
      <dgm:prSet/>
      <dgm:spPr/>
      <dgm:t>
        <a:bodyPr/>
        <a:lstStyle/>
        <a:p>
          <a:pPr rtl="0"/>
          <a:r>
            <a:rPr lang="ru-RU" dirty="0" smtClean="0"/>
            <a:t>В России регистрируется в разы меньше преступлений – 2100 на 100 тыс. в год. Швеция 15000 , Германия 7400, США 3460, Польша 3000 </a:t>
          </a:r>
          <a:endParaRPr lang="ru-RU" dirty="0"/>
        </a:p>
      </dgm:t>
    </dgm:pt>
    <dgm:pt modelId="{712CC6C6-725E-4B6B-9DA0-390EF2D4C48F}" type="parTrans" cxnId="{9F7A375F-D20D-40F5-AAD5-05AA712EFE2F}">
      <dgm:prSet/>
      <dgm:spPr/>
      <dgm:t>
        <a:bodyPr/>
        <a:lstStyle/>
        <a:p>
          <a:endParaRPr lang="ru-RU"/>
        </a:p>
      </dgm:t>
    </dgm:pt>
    <dgm:pt modelId="{0B3AF13A-33D4-48E2-82F4-7F5B891D147A}" type="sibTrans" cxnId="{9F7A375F-D20D-40F5-AAD5-05AA712EFE2F}">
      <dgm:prSet/>
      <dgm:spPr/>
      <dgm:t>
        <a:bodyPr/>
        <a:lstStyle/>
        <a:p>
          <a:endParaRPr lang="ru-RU"/>
        </a:p>
      </dgm:t>
    </dgm:pt>
    <dgm:pt modelId="{2F6A55E6-AE71-47EF-8AD7-685C2DDF43EA}">
      <dgm:prSet/>
      <dgm:spPr/>
      <dgm:t>
        <a:bodyPr/>
        <a:lstStyle/>
        <a:p>
          <a:pPr rtl="0"/>
          <a:r>
            <a:rPr lang="ru-RU" dirty="0" smtClean="0"/>
            <a:t>В 92 % уголовных дел, переданных в суды районного уровня, есть признание подозреваемого – в работу принимаются простые дела и с готовым подозреваемым</a:t>
          </a:r>
          <a:endParaRPr lang="ru-RU" dirty="0"/>
        </a:p>
      </dgm:t>
    </dgm:pt>
    <dgm:pt modelId="{40414B62-FDAC-43A4-B5FD-74DDF402B70E}" type="parTrans" cxnId="{331321D8-36ED-48A0-93CC-2F556E0DEA17}">
      <dgm:prSet/>
      <dgm:spPr/>
      <dgm:t>
        <a:bodyPr/>
        <a:lstStyle/>
        <a:p>
          <a:endParaRPr lang="ru-RU"/>
        </a:p>
      </dgm:t>
    </dgm:pt>
    <dgm:pt modelId="{79B45FE8-C92D-44E8-B1A7-AE4D1ADBFBE2}" type="sibTrans" cxnId="{331321D8-36ED-48A0-93CC-2F556E0DEA17}">
      <dgm:prSet/>
      <dgm:spPr/>
      <dgm:t>
        <a:bodyPr/>
        <a:lstStyle/>
        <a:p>
          <a:endParaRPr lang="ru-RU"/>
        </a:p>
      </dgm:t>
    </dgm:pt>
    <dgm:pt modelId="{9CCBB0DB-4DEC-48DF-A06D-1B020508E400}">
      <dgm:prSet/>
      <dgm:spPr/>
      <dgm:t>
        <a:bodyPr/>
        <a:lstStyle/>
        <a:p>
          <a:pPr rtl="0"/>
          <a:r>
            <a:rPr lang="ru-RU" dirty="0" smtClean="0"/>
            <a:t>Граждане все чаще создают отряды самообороны, дружины</a:t>
          </a:r>
          <a:endParaRPr lang="ru-RU" dirty="0"/>
        </a:p>
      </dgm:t>
    </dgm:pt>
    <dgm:pt modelId="{66E8DDB2-2882-422B-A9F8-38222D92A964}" type="parTrans" cxnId="{92516D95-4CB8-4412-AA0C-6A6F636BEC86}">
      <dgm:prSet/>
      <dgm:spPr/>
      <dgm:t>
        <a:bodyPr/>
        <a:lstStyle/>
        <a:p>
          <a:endParaRPr lang="ru-RU"/>
        </a:p>
      </dgm:t>
    </dgm:pt>
    <dgm:pt modelId="{6DECA54F-0054-4D6A-99D3-20193150A46D}" type="sibTrans" cxnId="{92516D95-4CB8-4412-AA0C-6A6F636BEC86}">
      <dgm:prSet/>
      <dgm:spPr/>
      <dgm:t>
        <a:bodyPr/>
        <a:lstStyle/>
        <a:p>
          <a:endParaRPr lang="ru-RU"/>
        </a:p>
      </dgm:t>
    </dgm:pt>
    <dgm:pt modelId="{F64377E1-625A-45F0-BCEC-C786FF697D38}">
      <dgm:prSet/>
      <dgm:spPr/>
      <dgm:t>
        <a:bodyPr/>
        <a:lstStyle/>
        <a:p>
          <a:pPr rtl="0"/>
          <a:r>
            <a:rPr lang="ru-RU" dirty="0" smtClean="0"/>
            <a:t>Общество, местные власти не имеют возможности контролировать работу правоохранительных органов  на своей территории</a:t>
          </a:r>
          <a:endParaRPr lang="ru-RU" dirty="0"/>
        </a:p>
      </dgm:t>
    </dgm:pt>
    <dgm:pt modelId="{D230100A-FBAF-4144-8C23-98F74B568114}" type="parTrans" cxnId="{95647299-D991-4FF2-9504-DD388E8C8282}">
      <dgm:prSet/>
      <dgm:spPr/>
      <dgm:t>
        <a:bodyPr/>
        <a:lstStyle/>
        <a:p>
          <a:endParaRPr lang="ru-RU"/>
        </a:p>
      </dgm:t>
    </dgm:pt>
    <dgm:pt modelId="{8C3AFC5C-8E40-458D-B48C-7560C9024E23}" type="sibTrans" cxnId="{95647299-D991-4FF2-9504-DD388E8C8282}">
      <dgm:prSet/>
      <dgm:spPr/>
      <dgm:t>
        <a:bodyPr/>
        <a:lstStyle/>
        <a:p>
          <a:endParaRPr lang="ru-RU"/>
        </a:p>
      </dgm:t>
    </dgm:pt>
    <dgm:pt modelId="{2D680EA2-7A20-45D4-9F49-B41E1D935A88}">
      <dgm:prSet/>
      <dgm:spPr/>
      <dgm:t>
        <a:bodyPr/>
        <a:lstStyle/>
        <a:p>
          <a:pPr rtl="0"/>
          <a:r>
            <a:rPr lang="ru-RU" dirty="0" smtClean="0"/>
            <a:t>Громкие случаи пыток, насилия способствуют отчуждению общества и негативному восприятию правоохранительных органов населением</a:t>
          </a:r>
          <a:endParaRPr lang="ru-RU" dirty="0"/>
        </a:p>
      </dgm:t>
    </dgm:pt>
    <dgm:pt modelId="{C1C018B0-5C56-465A-8957-BD5B005BEBC6}" type="parTrans" cxnId="{C203E259-0917-4358-8108-CC174FF24120}">
      <dgm:prSet/>
      <dgm:spPr/>
      <dgm:t>
        <a:bodyPr/>
        <a:lstStyle/>
        <a:p>
          <a:endParaRPr lang="ru-RU"/>
        </a:p>
      </dgm:t>
    </dgm:pt>
    <dgm:pt modelId="{55691C33-D856-4505-BC8F-EE98246AC009}" type="sibTrans" cxnId="{C203E259-0917-4358-8108-CC174FF24120}">
      <dgm:prSet/>
      <dgm:spPr/>
      <dgm:t>
        <a:bodyPr/>
        <a:lstStyle/>
        <a:p>
          <a:endParaRPr lang="ru-RU"/>
        </a:p>
      </dgm:t>
    </dgm:pt>
    <dgm:pt modelId="{CD8CD8A1-50E8-4731-B80C-E992B64EAA3F}">
      <dgm:prSet/>
      <dgm:spPr/>
      <dgm:t>
        <a:bodyPr/>
        <a:lstStyle/>
        <a:p>
          <a:pPr rtl="0"/>
          <a:r>
            <a:rPr lang="ru-RU" dirty="0" smtClean="0"/>
            <a:t>Отчетность по преступности и раскрываемости фальсифицируется и подгоняется под показатели  </a:t>
          </a:r>
          <a:endParaRPr lang="ru-RU" dirty="0"/>
        </a:p>
      </dgm:t>
    </dgm:pt>
    <dgm:pt modelId="{6BB4FA9D-7875-4125-8135-21364B6D7B49}" type="parTrans" cxnId="{A990DBF7-3E05-4C91-BB95-F4A9208D85CA}">
      <dgm:prSet/>
      <dgm:spPr/>
      <dgm:t>
        <a:bodyPr/>
        <a:lstStyle/>
        <a:p>
          <a:endParaRPr lang="ru-RU"/>
        </a:p>
      </dgm:t>
    </dgm:pt>
    <dgm:pt modelId="{67930DAA-B3A2-426E-9511-878452F4FAD7}" type="sibTrans" cxnId="{A990DBF7-3E05-4C91-BB95-F4A9208D85CA}">
      <dgm:prSet/>
      <dgm:spPr/>
      <dgm:t>
        <a:bodyPr/>
        <a:lstStyle/>
        <a:p>
          <a:endParaRPr lang="ru-RU"/>
        </a:p>
      </dgm:t>
    </dgm:pt>
    <dgm:pt modelId="{1ED17238-E72B-464D-AF23-D8192A437303}">
      <dgm:prSet/>
      <dgm:spPr/>
      <dgm:t>
        <a:bodyPr/>
        <a:lstStyle/>
        <a:p>
          <a:pPr rtl="0"/>
          <a:r>
            <a:rPr lang="ru-RU" dirty="0" smtClean="0"/>
            <a:t>Раскрываемость по имущественным преступлениям в развитых странах – от 10 до 40%; по насильственным – от 40 до 80%. В РФ – 60 и 90%</a:t>
          </a:r>
          <a:endParaRPr lang="ru-RU" dirty="0"/>
        </a:p>
      </dgm:t>
    </dgm:pt>
    <dgm:pt modelId="{0524C998-077C-4E8C-A288-8FFFEE8FF13D}" type="parTrans" cxnId="{0FDB81C3-D1EB-49F4-A569-571ADCEF67F6}">
      <dgm:prSet/>
      <dgm:spPr/>
      <dgm:t>
        <a:bodyPr/>
        <a:lstStyle/>
        <a:p>
          <a:endParaRPr lang="ru-RU"/>
        </a:p>
      </dgm:t>
    </dgm:pt>
    <dgm:pt modelId="{67E94F0E-BACA-4B83-9878-67555F606D33}" type="sibTrans" cxnId="{0FDB81C3-D1EB-49F4-A569-571ADCEF67F6}">
      <dgm:prSet/>
      <dgm:spPr/>
      <dgm:t>
        <a:bodyPr/>
        <a:lstStyle/>
        <a:p>
          <a:endParaRPr lang="ru-RU"/>
        </a:p>
      </dgm:t>
    </dgm:pt>
    <dgm:pt modelId="{FA71DA70-F58A-4205-AC45-576597C97374}" type="pres">
      <dgm:prSet presAssocID="{3714FCD7-94DD-4202-BEE1-07D3B81E62CA}" presName="Name0" presStyleCnt="0">
        <dgm:presLayoutVars>
          <dgm:dir/>
          <dgm:animLvl val="lvl"/>
          <dgm:resizeHandles val="exact"/>
        </dgm:presLayoutVars>
      </dgm:prSet>
      <dgm:spPr/>
      <dgm:t>
        <a:bodyPr/>
        <a:lstStyle/>
        <a:p>
          <a:endParaRPr lang="ru-RU"/>
        </a:p>
      </dgm:t>
    </dgm:pt>
    <dgm:pt modelId="{73F1BF96-D65D-4BE2-AB94-AE71556CAE6C}" type="pres">
      <dgm:prSet presAssocID="{4692D82E-92FE-4A65-8DBD-6565EFBD8FAD}" presName="linNode" presStyleCnt="0"/>
      <dgm:spPr/>
    </dgm:pt>
    <dgm:pt modelId="{0947A3E9-603E-4AC8-8EC2-E6BBA599DC71}" type="pres">
      <dgm:prSet presAssocID="{4692D82E-92FE-4A65-8DBD-6565EFBD8FAD}" presName="parentText" presStyleLbl="node1" presStyleIdx="0" presStyleCnt="5" custScaleX="85185">
        <dgm:presLayoutVars>
          <dgm:chMax val="1"/>
          <dgm:bulletEnabled val="1"/>
        </dgm:presLayoutVars>
      </dgm:prSet>
      <dgm:spPr/>
      <dgm:t>
        <a:bodyPr/>
        <a:lstStyle/>
        <a:p>
          <a:endParaRPr lang="ru-RU"/>
        </a:p>
      </dgm:t>
    </dgm:pt>
    <dgm:pt modelId="{AB7B82C2-02F1-4D48-BF18-B22C9FFCAE8C}" type="pres">
      <dgm:prSet presAssocID="{4692D82E-92FE-4A65-8DBD-6565EFBD8FAD}" presName="descendantText" presStyleLbl="alignAccFollowNode1" presStyleIdx="0" presStyleCnt="5" custScaleX="138779" custLinFactNeighborX="2" custLinFactNeighborY="6744">
        <dgm:presLayoutVars>
          <dgm:bulletEnabled val="1"/>
        </dgm:presLayoutVars>
      </dgm:prSet>
      <dgm:spPr/>
      <dgm:t>
        <a:bodyPr/>
        <a:lstStyle/>
        <a:p>
          <a:endParaRPr lang="ru-RU"/>
        </a:p>
      </dgm:t>
    </dgm:pt>
    <dgm:pt modelId="{0071A157-A6F3-4F28-80A3-86EC8E984C52}" type="pres">
      <dgm:prSet presAssocID="{4BC80C3F-8DA8-46BA-9BA5-C5AACA3934EF}" presName="sp" presStyleCnt="0"/>
      <dgm:spPr/>
    </dgm:pt>
    <dgm:pt modelId="{E33B2CDD-5DB9-4E92-9D00-53853A2C47E6}" type="pres">
      <dgm:prSet presAssocID="{A5ABF971-89F7-4BFF-BD5F-09EFAFA192B0}" presName="linNode" presStyleCnt="0"/>
      <dgm:spPr/>
    </dgm:pt>
    <dgm:pt modelId="{AF69D075-0FD7-4778-BB6A-22F16F1523D4}" type="pres">
      <dgm:prSet presAssocID="{A5ABF971-89F7-4BFF-BD5F-09EFAFA192B0}" presName="parentText" presStyleLbl="node1" presStyleIdx="1" presStyleCnt="5" custScaleX="85185">
        <dgm:presLayoutVars>
          <dgm:chMax val="1"/>
          <dgm:bulletEnabled val="1"/>
        </dgm:presLayoutVars>
      </dgm:prSet>
      <dgm:spPr/>
      <dgm:t>
        <a:bodyPr/>
        <a:lstStyle/>
        <a:p>
          <a:endParaRPr lang="ru-RU"/>
        </a:p>
      </dgm:t>
    </dgm:pt>
    <dgm:pt modelId="{989C7E31-182A-41F9-B0A6-DA8C67557FA5}" type="pres">
      <dgm:prSet presAssocID="{A5ABF971-89F7-4BFF-BD5F-09EFAFA192B0}" presName="descendantText" presStyleLbl="alignAccFollowNode1" presStyleIdx="1" presStyleCnt="5" custScaleX="138779">
        <dgm:presLayoutVars>
          <dgm:bulletEnabled val="1"/>
        </dgm:presLayoutVars>
      </dgm:prSet>
      <dgm:spPr/>
      <dgm:t>
        <a:bodyPr/>
        <a:lstStyle/>
        <a:p>
          <a:endParaRPr lang="ru-RU"/>
        </a:p>
      </dgm:t>
    </dgm:pt>
    <dgm:pt modelId="{28A2B433-6B24-4CEE-95BA-53B8BF094D9D}" type="pres">
      <dgm:prSet presAssocID="{D206BCF3-D64C-4A5F-9B67-175EC2A03DAA}" presName="sp" presStyleCnt="0"/>
      <dgm:spPr/>
    </dgm:pt>
    <dgm:pt modelId="{A33418BE-FDB7-4021-BDD3-E5FB1AAC8A13}" type="pres">
      <dgm:prSet presAssocID="{BBC7AB5C-5A52-4E6A-B6C3-24C6C5A98849}" presName="linNode" presStyleCnt="0"/>
      <dgm:spPr/>
    </dgm:pt>
    <dgm:pt modelId="{F2E7D38D-9A41-4B23-8C65-FEEDD80CE39E}" type="pres">
      <dgm:prSet presAssocID="{BBC7AB5C-5A52-4E6A-B6C3-24C6C5A98849}" presName="parentText" presStyleLbl="node1" presStyleIdx="2" presStyleCnt="5" custScaleX="85185">
        <dgm:presLayoutVars>
          <dgm:chMax val="1"/>
          <dgm:bulletEnabled val="1"/>
        </dgm:presLayoutVars>
      </dgm:prSet>
      <dgm:spPr/>
      <dgm:t>
        <a:bodyPr/>
        <a:lstStyle/>
        <a:p>
          <a:endParaRPr lang="ru-RU"/>
        </a:p>
      </dgm:t>
    </dgm:pt>
    <dgm:pt modelId="{9D2A04F4-E9E6-40D2-BB6F-652773DC4153}" type="pres">
      <dgm:prSet presAssocID="{BBC7AB5C-5A52-4E6A-B6C3-24C6C5A98849}" presName="descendantText" presStyleLbl="alignAccFollowNode1" presStyleIdx="2" presStyleCnt="5" custScaleX="138779" custScaleY="128938">
        <dgm:presLayoutVars>
          <dgm:bulletEnabled val="1"/>
        </dgm:presLayoutVars>
      </dgm:prSet>
      <dgm:spPr/>
      <dgm:t>
        <a:bodyPr/>
        <a:lstStyle/>
        <a:p>
          <a:endParaRPr lang="ru-RU"/>
        </a:p>
      </dgm:t>
    </dgm:pt>
    <dgm:pt modelId="{C40316FC-BA10-4890-BB94-27BFA41B207F}" type="pres">
      <dgm:prSet presAssocID="{4E39460E-8E45-4F70-8E96-9D3987F574CF}" presName="sp" presStyleCnt="0"/>
      <dgm:spPr/>
    </dgm:pt>
    <dgm:pt modelId="{344A18B4-76BE-4030-B589-32221B5DF53F}" type="pres">
      <dgm:prSet presAssocID="{4E605D58-CE19-4826-BD6D-042E1106543B}" presName="linNode" presStyleCnt="0"/>
      <dgm:spPr/>
    </dgm:pt>
    <dgm:pt modelId="{E0568294-CFEC-4817-B4F0-6BA20CFD5927}" type="pres">
      <dgm:prSet presAssocID="{4E605D58-CE19-4826-BD6D-042E1106543B}" presName="parentText" presStyleLbl="node1" presStyleIdx="3" presStyleCnt="5" custScaleX="85185" custLinFactY="469" custLinFactNeighborX="-1" custLinFactNeighborY="100000">
        <dgm:presLayoutVars>
          <dgm:chMax val="1"/>
          <dgm:bulletEnabled val="1"/>
        </dgm:presLayoutVars>
      </dgm:prSet>
      <dgm:spPr/>
      <dgm:t>
        <a:bodyPr/>
        <a:lstStyle/>
        <a:p>
          <a:endParaRPr lang="ru-RU"/>
        </a:p>
      </dgm:t>
    </dgm:pt>
    <dgm:pt modelId="{C4638144-0A0B-4FF6-945B-9DCA85340D38}" type="pres">
      <dgm:prSet presAssocID="{4E605D58-CE19-4826-BD6D-042E1106543B}" presName="descendantText" presStyleLbl="alignAccFollowNode1" presStyleIdx="3" presStyleCnt="5" custScaleX="138779" custScaleY="148749" custLinFactY="31480" custLinFactNeighborX="-865" custLinFactNeighborY="100000">
        <dgm:presLayoutVars>
          <dgm:bulletEnabled val="1"/>
        </dgm:presLayoutVars>
      </dgm:prSet>
      <dgm:spPr/>
      <dgm:t>
        <a:bodyPr/>
        <a:lstStyle/>
        <a:p>
          <a:endParaRPr lang="ru-RU"/>
        </a:p>
      </dgm:t>
    </dgm:pt>
    <dgm:pt modelId="{4A3054B0-40FB-4AB6-99BE-C825CDEBA71C}" type="pres">
      <dgm:prSet presAssocID="{0527A61D-3066-4891-A26F-88F2B0FE944B}" presName="sp" presStyleCnt="0"/>
      <dgm:spPr/>
    </dgm:pt>
    <dgm:pt modelId="{CB9CB755-29AD-48EB-9C9B-3D1F956E2BEA}" type="pres">
      <dgm:prSet presAssocID="{F02B578C-A3CE-4736-B8E1-612E3F357C32}" presName="linNode" presStyleCnt="0"/>
      <dgm:spPr/>
    </dgm:pt>
    <dgm:pt modelId="{CEBCBF57-B265-4A3A-9756-40217BCF6E3F}" type="pres">
      <dgm:prSet presAssocID="{F02B578C-A3CE-4736-B8E1-612E3F357C32}" presName="parentText" presStyleLbl="node1" presStyleIdx="4" presStyleCnt="5" custScaleX="85185" custLinFactY="-21106" custLinFactNeighborX="260" custLinFactNeighborY="-100000">
        <dgm:presLayoutVars>
          <dgm:chMax val="1"/>
          <dgm:bulletEnabled val="1"/>
        </dgm:presLayoutVars>
      </dgm:prSet>
      <dgm:spPr/>
      <dgm:t>
        <a:bodyPr/>
        <a:lstStyle/>
        <a:p>
          <a:endParaRPr lang="ru-RU"/>
        </a:p>
      </dgm:t>
    </dgm:pt>
    <dgm:pt modelId="{8BD61807-96A1-4651-950A-A5A95D269FDC}" type="pres">
      <dgm:prSet presAssocID="{F02B578C-A3CE-4736-B8E1-612E3F357C32}" presName="descendantText" presStyleLbl="alignAccFollowNode1" presStyleIdx="4" presStyleCnt="5" custScaleX="138779" custLinFactY="-54960" custLinFactNeighborX="291" custLinFactNeighborY="-100000">
        <dgm:presLayoutVars>
          <dgm:bulletEnabled val="1"/>
        </dgm:presLayoutVars>
      </dgm:prSet>
      <dgm:spPr/>
      <dgm:t>
        <a:bodyPr/>
        <a:lstStyle/>
        <a:p>
          <a:endParaRPr lang="ru-RU"/>
        </a:p>
      </dgm:t>
    </dgm:pt>
  </dgm:ptLst>
  <dgm:cxnLst>
    <dgm:cxn modelId="{5A655ADF-6E84-4729-A85C-6E35A48F466B}" srcId="{3714FCD7-94DD-4202-BEE1-07D3B81E62CA}" destId="{4692D82E-92FE-4A65-8DBD-6565EFBD8FAD}" srcOrd="0" destOrd="0" parTransId="{48275506-3874-49F6-A5C4-204780AD7088}" sibTransId="{4BC80C3F-8DA8-46BA-9BA5-C5AACA3934EF}"/>
    <dgm:cxn modelId="{417BBF85-571B-4559-91B2-A0EDC42E6570}" type="presOf" srcId="{CD8CD8A1-50E8-4731-B80C-E992B64EAA3F}" destId="{C4638144-0A0B-4FF6-945B-9DCA85340D38}" srcOrd="0" destOrd="0" presId="urn:microsoft.com/office/officeart/2005/8/layout/vList5"/>
    <dgm:cxn modelId="{30084FFF-2AAD-4BA1-858E-504F200639B1}" type="presOf" srcId="{2F6A55E6-AE71-47EF-8AD7-685C2DDF43EA}" destId="{989C7E31-182A-41F9-B0A6-DA8C67557FA5}" srcOrd="0" destOrd="0" presId="urn:microsoft.com/office/officeart/2005/8/layout/vList5"/>
    <dgm:cxn modelId="{428D37C1-76A5-4297-8260-4F48EE0E972C}" type="presOf" srcId="{B1E23047-6059-41F9-883C-87F365807945}" destId="{AB7B82C2-02F1-4D48-BF18-B22C9FFCAE8C}" srcOrd="0" destOrd="0" presId="urn:microsoft.com/office/officeart/2005/8/layout/vList5"/>
    <dgm:cxn modelId="{AD3C78E9-592E-4DFC-B7C0-D0C7A2CEFBCA}" srcId="{3714FCD7-94DD-4202-BEE1-07D3B81E62CA}" destId="{4E605D58-CE19-4826-BD6D-042E1106543B}" srcOrd="3" destOrd="0" parTransId="{D438803D-6592-4DFA-83DF-77F48443EC1C}" sibTransId="{0527A61D-3066-4891-A26F-88F2B0FE944B}"/>
    <dgm:cxn modelId="{549C2EB8-B47B-4996-8D7B-CA9A86C98712}" type="presOf" srcId="{3714FCD7-94DD-4202-BEE1-07D3B81E62CA}" destId="{FA71DA70-F58A-4205-AC45-576597C97374}" srcOrd="0" destOrd="0" presId="urn:microsoft.com/office/officeart/2005/8/layout/vList5"/>
    <dgm:cxn modelId="{92516D95-4CB8-4412-AA0C-6A6F636BEC86}" srcId="{BBC7AB5C-5A52-4E6A-B6C3-24C6C5A98849}" destId="{9CCBB0DB-4DEC-48DF-A06D-1B020508E400}" srcOrd="0" destOrd="0" parTransId="{66E8DDB2-2882-422B-A9F8-38222D92A964}" sibTransId="{6DECA54F-0054-4D6A-99D3-20193150A46D}"/>
    <dgm:cxn modelId="{331321D8-36ED-48A0-93CC-2F556E0DEA17}" srcId="{A5ABF971-89F7-4BFF-BD5F-09EFAFA192B0}" destId="{2F6A55E6-AE71-47EF-8AD7-685C2DDF43EA}" srcOrd="0" destOrd="0" parTransId="{40414B62-FDAC-43A4-B5FD-74DDF402B70E}" sibTransId="{79B45FE8-C92D-44E8-B1A7-AE4D1ADBFBE2}"/>
    <dgm:cxn modelId="{BC9A08A8-6588-4E92-B0F1-C685750E9CB7}" type="presOf" srcId="{4692D82E-92FE-4A65-8DBD-6565EFBD8FAD}" destId="{0947A3E9-603E-4AC8-8EC2-E6BBA599DC71}" srcOrd="0" destOrd="0" presId="urn:microsoft.com/office/officeart/2005/8/layout/vList5"/>
    <dgm:cxn modelId="{58D968C5-765C-460F-91CD-923DB05F5D03}" type="presOf" srcId="{F02B578C-A3CE-4736-B8E1-612E3F357C32}" destId="{CEBCBF57-B265-4A3A-9756-40217BCF6E3F}" srcOrd="0" destOrd="0" presId="urn:microsoft.com/office/officeart/2005/8/layout/vList5"/>
    <dgm:cxn modelId="{C42B7582-5D87-477C-BF88-4A2DE6A91FC0}" type="presOf" srcId="{BBC7AB5C-5A52-4E6A-B6C3-24C6C5A98849}" destId="{F2E7D38D-9A41-4B23-8C65-FEEDD80CE39E}" srcOrd="0" destOrd="0" presId="urn:microsoft.com/office/officeart/2005/8/layout/vList5"/>
    <dgm:cxn modelId="{0FDB81C3-D1EB-49F4-A569-571ADCEF67F6}" srcId="{4E605D58-CE19-4826-BD6D-042E1106543B}" destId="{1ED17238-E72B-464D-AF23-D8192A437303}" srcOrd="1" destOrd="0" parTransId="{0524C998-077C-4E8C-A288-8FFFEE8FF13D}" sibTransId="{67E94F0E-BACA-4B83-9878-67555F606D33}"/>
    <dgm:cxn modelId="{D17EE228-5EEA-4FD1-8A2A-4523CB31D9A0}" srcId="{3714FCD7-94DD-4202-BEE1-07D3B81E62CA}" destId="{A5ABF971-89F7-4BFF-BD5F-09EFAFA192B0}" srcOrd="1" destOrd="0" parTransId="{E0E50B6A-AEE8-4811-B7F3-6E4B6A953AB4}" sibTransId="{D206BCF3-D64C-4A5F-9B67-175EC2A03DAA}"/>
    <dgm:cxn modelId="{520B42F0-3871-46E8-8438-F352FB2AD1BF}" srcId="{3714FCD7-94DD-4202-BEE1-07D3B81E62CA}" destId="{F02B578C-A3CE-4736-B8E1-612E3F357C32}" srcOrd="4" destOrd="0" parTransId="{996326E2-5932-477A-97E4-EA1C8E37F426}" sibTransId="{7EBBCF26-8525-4059-AED0-2ECAC4A91DFA}"/>
    <dgm:cxn modelId="{5F7BB814-0D47-4A1B-BECC-BE5F81FCD791}" type="presOf" srcId="{2D680EA2-7A20-45D4-9F49-B41E1D935A88}" destId="{8BD61807-96A1-4651-950A-A5A95D269FDC}" srcOrd="0" destOrd="0" presId="urn:microsoft.com/office/officeart/2005/8/layout/vList5"/>
    <dgm:cxn modelId="{D1819E18-7FEB-4751-8A6C-938D5E0B8A44}" type="presOf" srcId="{4E605D58-CE19-4826-BD6D-042E1106543B}" destId="{E0568294-CFEC-4817-B4F0-6BA20CFD5927}" srcOrd="0" destOrd="0" presId="urn:microsoft.com/office/officeart/2005/8/layout/vList5"/>
    <dgm:cxn modelId="{9F7A375F-D20D-40F5-AAD5-05AA712EFE2F}" srcId="{4692D82E-92FE-4A65-8DBD-6565EFBD8FAD}" destId="{B1E23047-6059-41F9-883C-87F365807945}" srcOrd="0" destOrd="0" parTransId="{712CC6C6-725E-4B6B-9DA0-390EF2D4C48F}" sibTransId="{0B3AF13A-33D4-48E2-82F4-7F5B891D147A}"/>
    <dgm:cxn modelId="{E36B6ECC-5D72-45EC-8FC7-3B413311A8A5}" type="presOf" srcId="{F64377E1-625A-45F0-BCEC-C786FF697D38}" destId="{9D2A04F4-E9E6-40D2-BB6F-652773DC4153}" srcOrd="0" destOrd="1" presId="urn:microsoft.com/office/officeart/2005/8/layout/vList5"/>
    <dgm:cxn modelId="{C203E259-0917-4358-8108-CC174FF24120}" srcId="{F02B578C-A3CE-4736-B8E1-612E3F357C32}" destId="{2D680EA2-7A20-45D4-9F49-B41E1D935A88}" srcOrd="0" destOrd="0" parTransId="{C1C018B0-5C56-465A-8957-BD5B005BEBC6}" sibTransId="{55691C33-D856-4505-BC8F-EE98246AC009}"/>
    <dgm:cxn modelId="{FA703D86-89AE-4694-BA7B-525ED56DB88A}" type="presOf" srcId="{1ED17238-E72B-464D-AF23-D8192A437303}" destId="{C4638144-0A0B-4FF6-945B-9DCA85340D38}" srcOrd="0" destOrd="1" presId="urn:microsoft.com/office/officeart/2005/8/layout/vList5"/>
    <dgm:cxn modelId="{A990DBF7-3E05-4C91-BB95-F4A9208D85CA}" srcId="{4E605D58-CE19-4826-BD6D-042E1106543B}" destId="{CD8CD8A1-50E8-4731-B80C-E992B64EAA3F}" srcOrd="0" destOrd="0" parTransId="{6BB4FA9D-7875-4125-8135-21364B6D7B49}" sibTransId="{67930DAA-B3A2-426E-9511-878452F4FAD7}"/>
    <dgm:cxn modelId="{EAAA989A-EB09-4EE8-8376-952043584651}" type="presOf" srcId="{9CCBB0DB-4DEC-48DF-A06D-1B020508E400}" destId="{9D2A04F4-E9E6-40D2-BB6F-652773DC4153}" srcOrd="0" destOrd="0" presId="urn:microsoft.com/office/officeart/2005/8/layout/vList5"/>
    <dgm:cxn modelId="{BE2CDAA3-BB4C-42F5-9D39-DC3F704DC7E5}" srcId="{3714FCD7-94DD-4202-BEE1-07D3B81E62CA}" destId="{BBC7AB5C-5A52-4E6A-B6C3-24C6C5A98849}" srcOrd="2" destOrd="0" parTransId="{BBC5268D-B438-4F3C-9946-5812517F21A4}" sibTransId="{4E39460E-8E45-4F70-8E96-9D3987F574CF}"/>
    <dgm:cxn modelId="{95647299-D991-4FF2-9504-DD388E8C8282}" srcId="{BBC7AB5C-5A52-4E6A-B6C3-24C6C5A98849}" destId="{F64377E1-625A-45F0-BCEC-C786FF697D38}" srcOrd="1" destOrd="0" parTransId="{D230100A-FBAF-4144-8C23-98F74B568114}" sibTransId="{8C3AFC5C-8E40-458D-B48C-7560C9024E23}"/>
    <dgm:cxn modelId="{537667D1-E91B-41BD-848C-837685D37D69}" type="presOf" srcId="{A5ABF971-89F7-4BFF-BD5F-09EFAFA192B0}" destId="{AF69D075-0FD7-4778-BB6A-22F16F1523D4}" srcOrd="0" destOrd="0" presId="urn:microsoft.com/office/officeart/2005/8/layout/vList5"/>
    <dgm:cxn modelId="{9BEAC107-3281-4B94-932A-065DC45FCBE2}" type="presParOf" srcId="{FA71DA70-F58A-4205-AC45-576597C97374}" destId="{73F1BF96-D65D-4BE2-AB94-AE71556CAE6C}" srcOrd="0" destOrd="0" presId="urn:microsoft.com/office/officeart/2005/8/layout/vList5"/>
    <dgm:cxn modelId="{D7101B35-CA71-4CEC-9EB0-273ADE2046BA}" type="presParOf" srcId="{73F1BF96-D65D-4BE2-AB94-AE71556CAE6C}" destId="{0947A3E9-603E-4AC8-8EC2-E6BBA599DC71}" srcOrd="0" destOrd="0" presId="urn:microsoft.com/office/officeart/2005/8/layout/vList5"/>
    <dgm:cxn modelId="{599C34B2-40A9-43A0-B725-75D22C678BE7}" type="presParOf" srcId="{73F1BF96-D65D-4BE2-AB94-AE71556CAE6C}" destId="{AB7B82C2-02F1-4D48-BF18-B22C9FFCAE8C}" srcOrd="1" destOrd="0" presId="urn:microsoft.com/office/officeart/2005/8/layout/vList5"/>
    <dgm:cxn modelId="{7ADAED71-B5DB-4036-AC85-FF94D77FDD25}" type="presParOf" srcId="{FA71DA70-F58A-4205-AC45-576597C97374}" destId="{0071A157-A6F3-4F28-80A3-86EC8E984C52}" srcOrd="1" destOrd="0" presId="urn:microsoft.com/office/officeart/2005/8/layout/vList5"/>
    <dgm:cxn modelId="{1556EA04-C194-4896-BB84-13669FC69644}" type="presParOf" srcId="{FA71DA70-F58A-4205-AC45-576597C97374}" destId="{E33B2CDD-5DB9-4E92-9D00-53853A2C47E6}" srcOrd="2" destOrd="0" presId="urn:microsoft.com/office/officeart/2005/8/layout/vList5"/>
    <dgm:cxn modelId="{10AD5630-0F19-4549-A9C9-612EC1922365}" type="presParOf" srcId="{E33B2CDD-5DB9-4E92-9D00-53853A2C47E6}" destId="{AF69D075-0FD7-4778-BB6A-22F16F1523D4}" srcOrd="0" destOrd="0" presId="urn:microsoft.com/office/officeart/2005/8/layout/vList5"/>
    <dgm:cxn modelId="{A295BAD2-658F-4C0E-8ADD-123B2EB75A30}" type="presParOf" srcId="{E33B2CDD-5DB9-4E92-9D00-53853A2C47E6}" destId="{989C7E31-182A-41F9-B0A6-DA8C67557FA5}" srcOrd="1" destOrd="0" presId="urn:microsoft.com/office/officeart/2005/8/layout/vList5"/>
    <dgm:cxn modelId="{15620577-36D2-45F1-A1EE-84595891E374}" type="presParOf" srcId="{FA71DA70-F58A-4205-AC45-576597C97374}" destId="{28A2B433-6B24-4CEE-95BA-53B8BF094D9D}" srcOrd="3" destOrd="0" presId="urn:microsoft.com/office/officeart/2005/8/layout/vList5"/>
    <dgm:cxn modelId="{A5F3962F-66EE-4C39-8D60-D02DD3E454F4}" type="presParOf" srcId="{FA71DA70-F58A-4205-AC45-576597C97374}" destId="{A33418BE-FDB7-4021-BDD3-E5FB1AAC8A13}" srcOrd="4" destOrd="0" presId="urn:microsoft.com/office/officeart/2005/8/layout/vList5"/>
    <dgm:cxn modelId="{CD6F5B49-A257-41AE-8667-26E00145AE80}" type="presParOf" srcId="{A33418BE-FDB7-4021-BDD3-E5FB1AAC8A13}" destId="{F2E7D38D-9A41-4B23-8C65-FEEDD80CE39E}" srcOrd="0" destOrd="0" presId="urn:microsoft.com/office/officeart/2005/8/layout/vList5"/>
    <dgm:cxn modelId="{54598F7E-874A-4CEC-9967-85A203823B24}" type="presParOf" srcId="{A33418BE-FDB7-4021-BDD3-E5FB1AAC8A13}" destId="{9D2A04F4-E9E6-40D2-BB6F-652773DC4153}" srcOrd="1" destOrd="0" presId="urn:microsoft.com/office/officeart/2005/8/layout/vList5"/>
    <dgm:cxn modelId="{B0907479-6A6B-44BE-BD1D-6C4095A4EEFD}" type="presParOf" srcId="{FA71DA70-F58A-4205-AC45-576597C97374}" destId="{C40316FC-BA10-4890-BB94-27BFA41B207F}" srcOrd="5" destOrd="0" presId="urn:microsoft.com/office/officeart/2005/8/layout/vList5"/>
    <dgm:cxn modelId="{6CAAB2F1-24C5-47E0-A4A4-0B4F06469194}" type="presParOf" srcId="{FA71DA70-F58A-4205-AC45-576597C97374}" destId="{344A18B4-76BE-4030-B589-32221B5DF53F}" srcOrd="6" destOrd="0" presId="urn:microsoft.com/office/officeart/2005/8/layout/vList5"/>
    <dgm:cxn modelId="{1D54E24D-055C-4BF0-B6B4-276027FC1211}" type="presParOf" srcId="{344A18B4-76BE-4030-B589-32221B5DF53F}" destId="{E0568294-CFEC-4817-B4F0-6BA20CFD5927}" srcOrd="0" destOrd="0" presId="urn:microsoft.com/office/officeart/2005/8/layout/vList5"/>
    <dgm:cxn modelId="{57C6136C-4152-40B0-B20D-54F7D5B6F6DD}" type="presParOf" srcId="{344A18B4-76BE-4030-B589-32221B5DF53F}" destId="{C4638144-0A0B-4FF6-945B-9DCA85340D38}" srcOrd="1" destOrd="0" presId="urn:microsoft.com/office/officeart/2005/8/layout/vList5"/>
    <dgm:cxn modelId="{151C24C2-665D-45EE-9958-5FC8D392DABE}" type="presParOf" srcId="{FA71DA70-F58A-4205-AC45-576597C97374}" destId="{4A3054B0-40FB-4AB6-99BE-C825CDEBA71C}" srcOrd="7" destOrd="0" presId="urn:microsoft.com/office/officeart/2005/8/layout/vList5"/>
    <dgm:cxn modelId="{5AD8522B-0967-4A22-8E7B-21A456191D49}" type="presParOf" srcId="{FA71DA70-F58A-4205-AC45-576597C97374}" destId="{CB9CB755-29AD-48EB-9C9B-3D1F956E2BEA}" srcOrd="8" destOrd="0" presId="urn:microsoft.com/office/officeart/2005/8/layout/vList5"/>
    <dgm:cxn modelId="{1E535310-B911-4F9B-92FE-D0167079675A}" type="presParOf" srcId="{CB9CB755-29AD-48EB-9C9B-3D1F956E2BEA}" destId="{CEBCBF57-B265-4A3A-9756-40217BCF6E3F}" srcOrd="0" destOrd="0" presId="urn:microsoft.com/office/officeart/2005/8/layout/vList5"/>
    <dgm:cxn modelId="{C635CE64-B9F7-42A5-B059-8F4386A0DC63}" type="presParOf" srcId="{CB9CB755-29AD-48EB-9C9B-3D1F956E2BEA}" destId="{8BD61807-96A1-4651-950A-A5A95D269FD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753E0A-B1BB-4397-A0FB-90879961A63C}"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ru-RU"/>
        </a:p>
      </dgm:t>
    </dgm:pt>
    <dgm:pt modelId="{B39E6F9B-4A8A-4721-BC2C-41D131691EAC}">
      <dgm:prSet/>
      <dgm:spPr/>
      <dgm:t>
        <a:bodyPr/>
        <a:lstStyle/>
        <a:p>
          <a:pPr rtl="0"/>
          <a:r>
            <a:rPr lang="ru-RU" dirty="0" smtClean="0"/>
            <a:t>Низкое качество работы полиции</a:t>
          </a:r>
          <a:endParaRPr lang="ru-RU" dirty="0"/>
        </a:p>
      </dgm:t>
    </dgm:pt>
    <dgm:pt modelId="{48601589-1A47-4114-A385-B07851AFC89F}" type="parTrans" cxnId="{7ADBBD9B-707B-4151-8717-76E06495C4DA}">
      <dgm:prSet/>
      <dgm:spPr/>
      <dgm:t>
        <a:bodyPr/>
        <a:lstStyle/>
        <a:p>
          <a:endParaRPr lang="ru-RU"/>
        </a:p>
      </dgm:t>
    </dgm:pt>
    <dgm:pt modelId="{8B8312BC-4F3F-45B3-A209-B26F0D2D22FB}" type="sibTrans" cxnId="{7ADBBD9B-707B-4151-8717-76E06495C4DA}">
      <dgm:prSet/>
      <dgm:spPr/>
      <dgm:t>
        <a:bodyPr/>
        <a:lstStyle/>
        <a:p>
          <a:endParaRPr lang="ru-RU"/>
        </a:p>
      </dgm:t>
    </dgm:pt>
    <dgm:pt modelId="{CAA871D5-93E2-42BC-858C-03F54381684D}">
      <dgm:prSet/>
      <dgm:spPr/>
      <dgm:t>
        <a:bodyPr/>
        <a:lstStyle/>
        <a:p>
          <a:pPr rtl="0"/>
          <a:r>
            <a:rPr lang="ru-RU" dirty="0" smtClean="0"/>
            <a:t>Плохие кадры</a:t>
          </a:r>
          <a:endParaRPr lang="ru-RU" dirty="0"/>
        </a:p>
      </dgm:t>
    </dgm:pt>
    <dgm:pt modelId="{180F27EF-3B75-4911-A457-E6BEAAFB7AD1}" type="parTrans" cxnId="{6D932D49-2E11-48FD-A2F6-D975AF65C5FB}">
      <dgm:prSet/>
      <dgm:spPr/>
      <dgm:t>
        <a:bodyPr/>
        <a:lstStyle/>
        <a:p>
          <a:endParaRPr lang="ru-RU"/>
        </a:p>
      </dgm:t>
    </dgm:pt>
    <dgm:pt modelId="{58582027-F5BA-4434-B470-49781FAB791B}" type="sibTrans" cxnId="{6D932D49-2E11-48FD-A2F6-D975AF65C5FB}">
      <dgm:prSet/>
      <dgm:spPr/>
      <dgm:t>
        <a:bodyPr/>
        <a:lstStyle/>
        <a:p>
          <a:endParaRPr lang="ru-RU"/>
        </a:p>
      </dgm:t>
    </dgm:pt>
    <dgm:pt modelId="{A9B4E8D2-B88A-4B2B-849C-91F8D990BB23}">
      <dgm:prSet/>
      <dgm:spPr/>
      <dgm:t>
        <a:bodyPr/>
        <a:lstStyle/>
        <a:p>
          <a:pPr rtl="0"/>
          <a:r>
            <a:rPr lang="ru-RU" dirty="0" smtClean="0"/>
            <a:t>Влияние сложившейся организационной системы</a:t>
          </a:r>
          <a:endParaRPr lang="ru-RU" dirty="0"/>
        </a:p>
      </dgm:t>
    </dgm:pt>
    <dgm:pt modelId="{086CCEC2-8300-48EB-A5EB-4335AE375046}" type="parTrans" cxnId="{1C55DFC5-8955-4863-9C0F-5DDDA7156C6C}">
      <dgm:prSet/>
      <dgm:spPr/>
      <dgm:t>
        <a:bodyPr/>
        <a:lstStyle/>
        <a:p>
          <a:endParaRPr lang="ru-RU"/>
        </a:p>
      </dgm:t>
    </dgm:pt>
    <dgm:pt modelId="{694E5F98-359E-4F19-A062-E205156486DE}" type="sibTrans" cxnId="{1C55DFC5-8955-4863-9C0F-5DDDA7156C6C}">
      <dgm:prSet/>
      <dgm:spPr/>
      <dgm:t>
        <a:bodyPr/>
        <a:lstStyle/>
        <a:p>
          <a:endParaRPr lang="ru-RU"/>
        </a:p>
      </dgm:t>
    </dgm:pt>
    <dgm:pt modelId="{9A3B05F3-FE0F-40AE-BDC1-D4B1C4694496}">
      <dgm:prSet/>
      <dgm:spPr/>
      <dgm:t>
        <a:bodyPr/>
        <a:lstStyle/>
        <a:p>
          <a:pPr rtl="0"/>
          <a:r>
            <a:rPr lang="ru-RU" dirty="0" smtClean="0"/>
            <a:t>Недостаточный контроль и требовательность</a:t>
          </a:r>
          <a:endParaRPr lang="ru-RU" dirty="0"/>
        </a:p>
      </dgm:t>
    </dgm:pt>
    <dgm:pt modelId="{A7A0FE19-6207-4B12-95C4-C4DB9CEADAA3}" type="parTrans" cxnId="{18D58990-A179-4DBF-9EA6-A7875B3602F3}">
      <dgm:prSet/>
      <dgm:spPr/>
      <dgm:t>
        <a:bodyPr/>
        <a:lstStyle/>
        <a:p>
          <a:endParaRPr lang="ru-RU"/>
        </a:p>
      </dgm:t>
    </dgm:pt>
    <dgm:pt modelId="{6A754A2C-6E43-4564-A189-C349A8DC3F3A}" type="sibTrans" cxnId="{18D58990-A179-4DBF-9EA6-A7875B3602F3}">
      <dgm:prSet/>
      <dgm:spPr/>
      <dgm:t>
        <a:bodyPr/>
        <a:lstStyle/>
        <a:p>
          <a:endParaRPr lang="ru-RU"/>
        </a:p>
      </dgm:t>
    </dgm:pt>
    <dgm:pt modelId="{F451FDAB-B4CE-4033-B35D-58AB914BA9F4}" type="pres">
      <dgm:prSet presAssocID="{9F753E0A-B1BB-4397-A0FB-90879961A63C}" presName="Name0" presStyleCnt="0">
        <dgm:presLayoutVars>
          <dgm:chPref val="1"/>
          <dgm:dir/>
          <dgm:animOne val="branch"/>
          <dgm:animLvl val="lvl"/>
          <dgm:resizeHandles val="exact"/>
        </dgm:presLayoutVars>
      </dgm:prSet>
      <dgm:spPr/>
      <dgm:t>
        <a:bodyPr/>
        <a:lstStyle/>
        <a:p>
          <a:endParaRPr lang="ru-RU"/>
        </a:p>
      </dgm:t>
    </dgm:pt>
    <dgm:pt modelId="{FD5131E7-381E-4FA4-A995-4768A9496ED9}" type="pres">
      <dgm:prSet presAssocID="{B39E6F9B-4A8A-4721-BC2C-41D131691EAC}" presName="root1" presStyleCnt="0"/>
      <dgm:spPr/>
      <dgm:t>
        <a:bodyPr/>
        <a:lstStyle/>
        <a:p>
          <a:endParaRPr lang="ru-RU"/>
        </a:p>
      </dgm:t>
    </dgm:pt>
    <dgm:pt modelId="{116397D6-7D07-4CC0-8E8D-58441F71D76E}" type="pres">
      <dgm:prSet presAssocID="{B39E6F9B-4A8A-4721-BC2C-41D131691EAC}" presName="LevelOneTextNode" presStyleLbl="node0" presStyleIdx="0" presStyleCnt="1" custAng="5400000" custScaleX="230159" custScaleY="81622" custLinFactNeighborX="-74837" custLinFactNeighborY="0">
        <dgm:presLayoutVars>
          <dgm:chPref val="3"/>
        </dgm:presLayoutVars>
      </dgm:prSet>
      <dgm:spPr/>
      <dgm:t>
        <a:bodyPr/>
        <a:lstStyle/>
        <a:p>
          <a:endParaRPr lang="ru-RU"/>
        </a:p>
      </dgm:t>
    </dgm:pt>
    <dgm:pt modelId="{637B5513-2697-41A7-BBE9-A38183876C8B}" type="pres">
      <dgm:prSet presAssocID="{B39E6F9B-4A8A-4721-BC2C-41D131691EAC}" presName="level2hierChild" presStyleCnt="0"/>
      <dgm:spPr/>
      <dgm:t>
        <a:bodyPr/>
        <a:lstStyle/>
        <a:p>
          <a:endParaRPr lang="ru-RU"/>
        </a:p>
      </dgm:t>
    </dgm:pt>
    <dgm:pt modelId="{46849AEC-F041-4727-A69F-5D9139FC3D51}" type="pres">
      <dgm:prSet presAssocID="{180F27EF-3B75-4911-A457-E6BEAAFB7AD1}" presName="conn2-1" presStyleLbl="parChTrans1D2" presStyleIdx="0" presStyleCnt="3"/>
      <dgm:spPr/>
      <dgm:t>
        <a:bodyPr/>
        <a:lstStyle/>
        <a:p>
          <a:endParaRPr lang="ru-RU"/>
        </a:p>
      </dgm:t>
    </dgm:pt>
    <dgm:pt modelId="{76AEE508-D8D0-4182-A8A4-C91563388C2C}" type="pres">
      <dgm:prSet presAssocID="{180F27EF-3B75-4911-A457-E6BEAAFB7AD1}" presName="connTx" presStyleLbl="parChTrans1D2" presStyleIdx="0" presStyleCnt="3"/>
      <dgm:spPr/>
      <dgm:t>
        <a:bodyPr/>
        <a:lstStyle/>
        <a:p>
          <a:endParaRPr lang="ru-RU"/>
        </a:p>
      </dgm:t>
    </dgm:pt>
    <dgm:pt modelId="{A28F62F8-1347-46B9-9582-137C65D550C3}" type="pres">
      <dgm:prSet presAssocID="{CAA871D5-93E2-42BC-858C-03F54381684D}" presName="root2" presStyleCnt="0"/>
      <dgm:spPr/>
      <dgm:t>
        <a:bodyPr/>
        <a:lstStyle/>
        <a:p>
          <a:endParaRPr lang="ru-RU"/>
        </a:p>
      </dgm:t>
    </dgm:pt>
    <dgm:pt modelId="{D74DFA70-4699-4893-870A-04F2A95F7D4C}" type="pres">
      <dgm:prSet presAssocID="{CAA871D5-93E2-42BC-858C-03F54381684D}" presName="LevelTwoTextNode" presStyleLbl="node2" presStyleIdx="0" presStyleCnt="3" custLinFactNeighborX="42" custLinFactNeighborY="-61574">
        <dgm:presLayoutVars>
          <dgm:chPref val="3"/>
        </dgm:presLayoutVars>
      </dgm:prSet>
      <dgm:spPr/>
      <dgm:t>
        <a:bodyPr/>
        <a:lstStyle/>
        <a:p>
          <a:endParaRPr lang="ru-RU"/>
        </a:p>
      </dgm:t>
    </dgm:pt>
    <dgm:pt modelId="{F5633DBC-355C-4DA8-90DC-C80283706E2D}" type="pres">
      <dgm:prSet presAssocID="{CAA871D5-93E2-42BC-858C-03F54381684D}" presName="level3hierChild" presStyleCnt="0"/>
      <dgm:spPr/>
      <dgm:t>
        <a:bodyPr/>
        <a:lstStyle/>
        <a:p>
          <a:endParaRPr lang="ru-RU"/>
        </a:p>
      </dgm:t>
    </dgm:pt>
    <dgm:pt modelId="{C8BC0ADE-DB87-4074-B6B5-10BE3E76776F}" type="pres">
      <dgm:prSet presAssocID="{086CCEC2-8300-48EB-A5EB-4335AE375046}" presName="conn2-1" presStyleLbl="parChTrans1D2" presStyleIdx="1" presStyleCnt="3"/>
      <dgm:spPr/>
      <dgm:t>
        <a:bodyPr/>
        <a:lstStyle/>
        <a:p>
          <a:endParaRPr lang="ru-RU"/>
        </a:p>
      </dgm:t>
    </dgm:pt>
    <dgm:pt modelId="{CEA5654E-40C5-4883-848F-4EA4D7ECB08E}" type="pres">
      <dgm:prSet presAssocID="{086CCEC2-8300-48EB-A5EB-4335AE375046}" presName="connTx" presStyleLbl="parChTrans1D2" presStyleIdx="1" presStyleCnt="3"/>
      <dgm:spPr/>
      <dgm:t>
        <a:bodyPr/>
        <a:lstStyle/>
        <a:p>
          <a:endParaRPr lang="ru-RU"/>
        </a:p>
      </dgm:t>
    </dgm:pt>
    <dgm:pt modelId="{5AE45037-40D7-4C54-8E9C-56244A09F570}" type="pres">
      <dgm:prSet presAssocID="{A9B4E8D2-B88A-4B2B-849C-91F8D990BB23}" presName="root2" presStyleCnt="0"/>
      <dgm:spPr/>
      <dgm:t>
        <a:bodyPr/>
        <a:lstStyle/>
        <a:p>
          <a:endParaRPr lang="ru-RU"/>
        </a:p>
      </dgm:t>
    </dgm:pt>
    <dgm:pt modelId="{AD15A391-6D8E-49A0-A1D1-FFB6657FB0B0}" type="pres">
      <dgm:prSet presAssocID="{A9B4E8D2-B88A-4B2B-849C-91F8D990BB23}" presName="LevelTwoTextNode" presStyleLbl="node2" presStyleIdx="1" presStyleCnt="3" custScaleY="225764">
        <dgm:presLayoutVars>
          <dgm:chPref val="3"/>
        </dgm:presLayoutVars>
      </dgm:prSet>
      <dgm:spPr/>
      <dgm:t>
        <a:bodyPr/>
        <a:lstStyle/>
        <a:p>
          <a:endParaRPr lang="ru-RU"/>
        </a:p>
      </dgm:t>
    </dgm:pt>
    <dgm:pt modelId="{BF712E69-7006-4F3A-8182-F5CFCC9EC498}" type="pres">
      <dgm:prSet presAssocID="{A9B4E8D2-B88A-4B2B-849C-91F8D990BB23}" presName="level3hierChild" presStyleCnt="0"/>
      <dgm:spPr/>
      <dgm:t>
        <a:bodyPr/>
        <a:lstStyle/>
        <a:p>
          <a:endParaRPr lang="ru-RU"/>
        </a:p>
      </dgm:t>
    </dgm:pt>
    <dgm:pt modelId="{E363BD2F-3AA7-4420-8B24-CBFD2D60E4FD}" type="pres">
      <dgm:prSet presAssocID="{A7A0FE19-6207-4B12-95C4-C4DB9CEADAA3}" presName="conn2-1" presStyleLbl="parChTrans1D2" presStyleIdx="2" presStyleCnt="3"/>
      <dgm:spPr/>
      <dgm:t>
        <a:bodyPr/>
        <a:lstStyle/>
        <a:p>
          <a:endParaRPr lang="ru-RU"/>
        </a:p>
      </dgm:t>
    </dgm:pt>
    <dgm:pt modelId="{75F9166D-837D-41FF-A4AB-1DA5117933F7}" type="pres">
      <dgm:prSet presAssocID="{A7A0FE19-6207-4B12-95C4-C4DB9CEADAA3}" presName="connTx" presStyleLbl="parChTrans1D2" presStyleIdx="2" presStyleCnt="3"/>
      <dgm:spPr/>
      <dgm:t>
        <a:bodyPr/>
        <a:lstStyle/>
        <a:p>
          <a:endParaRPr lang="ru-RU"/>
        </a:p>
      </dgm:t>
    </dgm:pt>
    <dgm:pt modelId="{7E7D661A-59AB-4849-BDCD-9B1581376C16}" type="pres">
      <dgm:prSet presAssocID="{9A3B05F3-FE0F-40AE-BDC1-D4B1C4694496}" presName="root2" presStyleCnt="0"/>
      <dgm:spPr/>
      <dgm:t>
        <a:bodyPr/>
        <a:lstStyle/>
        <a:p>
          <a:endParaRPr lang="ru-RU"/>
        </a:p>
      </dgm:t>
    </dgm:pt>
    <dgm:pt modelId="{B5A6759F-C14E-42A3-9061-090D56C3B487}" type="pres">
      <dgm:prSet presAssocID="{9A3B05F3-FE0F-40AE-BDC1-D4B1C4694496}" presName="LevelTwoTextNode" presStyleLbl="node2" presStyleIdx="2" presStyleCnt="3" custScaleY="179835" custLinFactNeighborX="42" custLinFactNeighborY="34011">
        <dgm:presLayoutVars>
          <dgm:chPref val="3"/>
        </dgm:presLayoutVars>
      </dgm:prSet>
      <dgm:spPr/>
      <dgm:t>
        <a:bodyPr/>
        <a:lstStyle/>
        <a:p>
          <a:endParaRPr lang="ru-RU"/>
        </a:p>
      </dgm:t>
    </dgm:pt>
    <dgm:pt modelId="{670675DE-7D81-45C0-B0D8-8693C260DE0B}" type="pres">
      <dgm:prSet presAssocID="{9A3B05F3-FE0F-40AE-BDC1-D4B1C4694496}" presName="level3hierChild" presStyleCnt="0"/>
      <dgm:spPr/>
      <dgm:t>
        <a:bodyPr/>
        <a:lstStyle/>
        <a:p>
          <a:endParaRPr lang="ru-RU"/>
        </a:p>
      </dgm:t>
    </dgm:pt>
  </dgm:ptLst>
  <dgm:cxnLst>
    <dgm:cxn modelId="{6D932D49-2E11-48FD-A2F6-D975AF65C5FB}" srcId="{B39E6F9B-4A8A-4721-BC2C-41D131691EAC}" destId="{CAA871D5-93E2-42BC-858C-03F54381684D}" srcOrd="0" destOrd="0" parTransId="{180F27EF-3B75-4911-A457-E6BEAAFB7AD1}" sibTransId="{58582027-F5BA-4434-B470-49781FAB791B}"/>
    <dgm:cxn modelId="{D6FB8D03-0E78-46EC-B81A-36E8C50AC8DD}" type="presOf" srcId="{CAA871D5-93E2-42BC-858C-03F54381684D}" destId="{D74DFA70-4699-4893-870A-04F2A95F7D4C}" srcOrd="0" destOrd="0" presId="urn:microsoft.com/office/officeart/2008/layout/HorizontalMultiLevelHierarchy"/>
    <dgm:cxn modelId="{9662E240-3614-4B91-9A83-E829A9CFD609}" type="presOf" srcId="{B39E6F9B-4A8A-4721-BC2C-41D131691EAC}" destId="{116397D6-7D07-4CC0-8E8D-58441F71D76E}" srcOrd="0" destOrd="0" presId="urn:microsoft.com/office/officeart/2008/layout/HorizontalMultiLevelHierarchy"/>
    <dgm:cxn modelId="{E4688101-A488-4F51-9FD8-DEEBDE09EA2C}" type="presOf" srcId="{A7A0FE19-6207-4B12-95C4-C4DB9CEADAA3}" destId="{75F9166D-837D-41FF-A4AB-1DA5117933F7}" srcOrd="1" destOrd="0" presId="urn:microsoft.com/office/officeart/2008/layout/HorizontalMultiLevelHierarchy"/>
    <dgm:cxn modelId="{18D58990-A179-4DBF-9EA6-A7875B3602F3}" srcId="{B39E6F9B-4A8A-4721-BC2C-41D131691EAC}" destId="{9A3B05F3-FE0F-40AE-BDC1-D4B1C4694496}" srcOrd="2" destOrd="0" parTransId="{A7A0FE19-6207-4B12-95C4-C4DB9CEADAA3}" sibTransId="{6A754A2C-6E43-4564-A189-C349A8DC3F3A}"/>
    <dgm:cxn modelId="{8AD4C9CB-C1D0-4314-ACD3-FEB9094DDC1F}" type="presOf" srcId="{9A3B05F3-FE0F-40AE-BDC1-D4B1C4694496}" destId="{B5A6759F-C14E-42A3-9061-090D56C3B487}" srcOrd="0" destOrd="0" presId="urn:microsoft.com/office/officeart/2008/layout/HorizontalMultiLevelHierarchy"/>
    <dgm:cxn modelId="{0C826FA1-9714-4579-B035-A5A97C64D096}" type="presOf" srcId="{086CCEC2-8300-48EB-A5EB-4335AE375046}" destId="{CEA5654E-40C5-4883-848F-4EA4D7ECB08E}" srcOrd="1" destOrd="0" presId="urn:microsoft.com/office/officeart/2008/layout/HorizontalMultiLevelHierarchy"/>
    <dgm:cxn modelId="{7ADBBD9B-707B-4151-8717-76E06495C4DA}" srcId="{9F753E0A-B1BB-4397-A0FB-90879961A63C}" destId="{B39E6F9B-4A8A-4721-BC2C-41D131691EAC}" srcOrd="0" destOrd="0" parTransId="{48601589-1A47-4114-A385-B07851AFC89F}" sibTransId="{8B8312BC-4F3F-45B3-A209-B26F0D2D22FB}"/>
    <dgm:cxn modelId="{95EAA386-5392-447A-A074-05691039DD29}" type="presOf" srcId="{A9B4E8D2-B88A-4B2B-849C-91F8D990BB23}" destId="{AD15A391-6D8E-49A0-A1D1-FFB6657FB0B0}" srcOrd="0" destOrd="0" presId="urn:microsoft.com/office/officeart/2008/layout/HorizontalMultiLevelHierarchy"/>
    <dgm:cxn modelId="{4B4E150C-D940-4337-84C5-901235283046}" type="presOf" srcId="{9F753E0A-B1BB-4397-A0FB-90879961A63C}" destId="{F451FDAB-B4CE-4033-B35D-58AB914BA9F4}" srcOrd="0" destOrd="0" presId="urn:microsoft.com/office/officeart/2008/layout/HorizontalMultiLevelHierarchy"/>
    <dgm:cxn modelId="{CFDE0E05-6B99-4E4E-A8A0-F68B16FDAA86}" type="presOf" srcId="{086CCEC2-8300-48EB-A5EB-4335AE375046}" destId="{C8BC0ADE-DB87-4074-B6B5-10BE3E76776F}" srcOrd="0" destOrd="0" presId="urn:microsoft.com/office/officeart/2008/layout/HorizontalMultiLevelHierarchy"/>
    <dgm:cxn modelId="{19AD9EEE-745C-43A0-97C5-80E2868CDD42}" type="presOf" srcId="{180F27EF-3B75-4911-A457-E6BEAAFB7AD1}" destId="{76AEE508-D8D0-4182-A8A4-C91563388C2C}" srcOrd="1" destOrd="0" presId="urn:microsoft.com/office/officeart/2008/layout/HorizontalMultiLevelHierarchy"/>
    <dgm:cxn modelId="{0C832DD7-C162-49CD-8DBE-7FAB460B655B}" type="presOf" srcId="{180F27EF-3B75-4911-A457-E6BEAAFB7AD1}" destId="{46849AEC-F041-4727-A69F-5D9139FC3D51}" srcOrd="0" destOrd="0" presId="urn:microsoft.com/office/officeart/2008/layout/HorizontalMultiLevelHierarchy"/>
    <dgm:cxn modelId="{1C55DFC5-8955-4863-9C0F-5DDDA7156C6C}" srcId="{B39E6F9B-4A8A-4721-BC2C-41D131691EAC}" destId="{A9B4E8D2-B88A-4B2B-849C-91F8D990BB23}" srcOrd="1" destOrd="0" parTransId="{086CCEC2-8300-48EB-A5EB-4335AE375046}" sibTransId="{694E5F98-359E-4F19-A062-E205156486DE}"/>
    <dgm:cxn modelId="{44769394-9404-4AEC-98CC-74387E085742}" type="presOf" srcId="{A7A0FE19-6207-4B12-95C4-C4DB9CEADAA3}" destId="{E363BD2F-3AA7-4420-8B24-CBFD2D60E4FD}" srcOrd="0" destOrd="0" presId="urn:microsoft.com/office/officeart/2008/layout/HorizontalMultiLevelHierarchy"/>
    <dgm:cxn modelId="{BAA85875-794C-4000-8F2C-D82B403A54E0}" type="presParOf" srcId="{F451FDAB-B4CE-4033-B35D-58AB914BA9F4}" destId="{FD5131E7-381E-4FA4-A995-4768A9496ED9}" srcOrd="0" destOrd="0" presId="urn:microsoft.com/office/officeart/2008/layout/HorizontalMultiLevelHierarchy"/>
    <dgm:cxn modelId="{BB9302BC-CF10-4575-B25B-A071492DE9AD}" type="presParOf" srcId="{FD5131E7-381E-4FA4-A995-4768A9496ED9}" destId="{116397D6-7D07-4CC0-8E8D-58441F71D76E}" srcOrd="0" destOrd="0" presId="urn:microsoft.com/office/officeart/2008/layout/HorizontalMultiLevelHierarchy"/>
    <dgm:cxn modelId="{3B14DAD3-A3F4-40A3-95A3-64EA1598E846}" type="presParOf" srcId="{FD5131E7-381E-4FA4-A995-4768A9496ED9}" destId="{637B5513-2697-41A7-BBE9-A38183876C8B}" srcOrd="1" destOrd="0" presId="urn:microsoft.com/office/officeart/2008/layout/HorizontalMultiLevelHierarchy"/>
    <dgm:cxn modelId="{E5DC40B7-F070-46D8-A5D0-A2351C920B56}" type="presParOf" srcId="{637B5513-2697-41A7-BBE9-A38183876C8B}" destId="{46849AEC-F041-4727-A69F-5D9139FC3D51}" srcOrd="0" destOrd="0" presId="urn:microsoft.com/office/officeart/2008/layout/HorizontalMultiLevelHierarchy"/>
    <dgm:cxn modelId="{74B2878D-3ED5-4BBB-8B44-2993949BBA43}" type="presParOf" srcId="{46849AEC-F041-4727-A69F-5D9139FC3D51}" destId="{76AEE508-D8D0-4182-A8A4-C91563388C2C}" srcOrd="0" destOrd="0" presId="urn:microsoft.com/office/officeart/2008/layout/HorizontalMultiLevelHierarchy"/>
    <dgm:cxn modelId="{CB05AC92-26F7-476D-9503-ADB89BFFF3CD}" type="presParOf" srcId="{637B5513-2697-41A7-BBE9-A38183876C8B}" destId="{A28F62F8-1347-46B9-9582-137C65D550C3}" srcOrd="1" destOrd="0" presId="urn:microsoft.com/office/officeart/2008/layout/HorizontalMultiLevelHierarchy"/>
    <dgm:cxn modelId="{1A6C890B-7738-4E0A-AF3E-24A3EF305077}" type="presParOf" srcId="{A28F62F8-1347-46B9-9582-137C65D550C3}" destId="{D74DFA70-4699-4893-870A-04F2A95F7D4C}" srcOrd="0" destOrd="0" presId="urn:microsoft.com/office/officeart/2008/layout/HorizontalMultiLevelHierarchy"/>
    <dgm:cxn modelId="{876CE5D8-A4C2-40D9-B803-CD3C378773DE}" type="presParOf" srcId="{A28F62F8-1347-46B9-9582-137C65D550C3}" destId="{F5633DBC-355C-4DA8-90DC-C80283706E2D}" srcOrd="1" destOrd="0" presId="urn:microsoft.com/office/officeart/2008/layout/HorizontalMultiLevelHierarchy"/>
    <dgm:cxn modelId="{D9E2C1DA-1490-48B4-9776-DDBFC5E008B9}" type="presParOf" srcId="{637B5513-2697-41A7-BBE9-A38183876C8B}" destId="{C8BC0ADE-DB87-4074-B6B5-10BE3E76776F}" srcOrd="2" destOrd="0" presId="urn:microsoft.com/office/officeart/2008/layout/HorizontalMultiLevelHierarchy"/>
    <dgm:cxn modelId="{FF3F94C3-40CF-4B23-97C7-2C96D00EB495}" type="presParOf" srcId="{C8BC0ADE-DB87-4074-B6B5-10BE3E76776F}" destId="{CEA5654E-40C5-4883-848F-4EA4D7ECB08E}" srcOrd="0" destOrd="0" presId="urn:microsoft.com/office/officeart/2008/layout/HorizontalMultiLevelHierarchy"/>
    <dgm:cxn modelId="{7DF8D8AC-A840-41C9-B47B-897EB18F5387}" type="presParOf" srcId="{637B5513-2697-41A7-BBE9-A38183876C8B}" destId="{5AE45037-40D7-4C54-8E9C-56244A09F570}" srcOrd="3" destOrd="0" presId="urn:microsoft.com/office/officeart/2008/layout/HorizontalMultiLevelHierarchy"/>
    <dgm:cxn modelId="{02F58EBE-5852-4027-9ED5-1D7078A4977C}" type="presParOf" srcId="{5AE45037-40D7-4C54-8E9C-56244A09F570}" destId="{AD15A391-6D8E-49A0-A1D1-FFB6657FB0B0}" srcOrd="0" destOrd="0" presId="urn:microsoft.com/office/officeart/2008/layout/HorizontalMultiLevelHierarchy"/>
    <dgm:cxn modelId="{78B31D54-2097-4F9C-ACA7-72349468B276}" type="presParOf" srcId="{5AE45037-40D7-4C54-8E9C-56244A09F570}" destId="{BF712E69-7006-4F3A-8182-F5CFCC9EC498}" srcOrd="1" destOrd="0" presId="urn:microsoft.com/office/officeart/2008/layout/HorizontalMultiLevelHierarchy"/>
    <dgm:cxn modelId="{B0AB91B7-8AE0-4558-AFD7-EF415F75BABB}" type="presParOf" srcId="{637B5513-2697-41A7-BBE9-A38183876C8B}" destId="{E363BD2F-3AA7-4420-8B24-CBFD2D60E4FD}" srcOrd="4" destOrd="0" presId="urn:microsoft.com/office/officeart/2008/layout/HorizontalMultiLevelHierarchy"/>
    <dgm:cxn modelId="{82699CF0-EE7C-4A63-8D88-E7C39C229CBD}" type="presParOf" srcId="{E363BD2F-3AA7-4420-8B24-CBFD2D60E4FD}" destId="{75F9166D-837D-41FF-A4AB-1DA5117933F7}" srcOrd="0" destOrd="0" presId="urn:microsoft.com/office/officeart/2008/layout/HorizontalMultiLevelHierarchy"/>
    <dgm:cxn modelId="{610F3372-23E6-4A96-BD90-E8F826E18F6D}" type="presParOf" srcId="{637B5513-2697-41A7-BBE9-A38183876C8B}" destId="{7E7D661A-59AB-4849-BDCD-9B1581376C16}" srcOrd="5" destOrd="0" presId="urn:microsoft.com/office/officeart/2008/layout/HorizontalMultiLevelHierarchy"/>
    <dgm:cxn modelId="{F01EF69F-5521-49AC-855C-F3959BEB1899}" type="presParOf" srcId="{7E7D661A-59AB-4849-BDCD-9B1581376C16}" destId="{B5A6759F-C14E-42A3-9061-090D56C3B487}" srcOrd="0" destOrd="0" presId="urn:microsoft.com/office/officeart/2008/layout/HorizontalMultiLevelHierarchy"/>
    <dgm:cxn modelId="{2B9F8521-99EF-46AF-9540-DF226DEDCA00}" type="presParOf" srcId="{7E7D661A-59AB-4849-BDCD-9B1581376C16}" destId="{670675DE-7D81-45C0-B0D8-8693C260DE0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C1EA8D-9D27-4F8D-A803-FB077905A257}" type="doc">
      <dgm:prSet loTypeId="urn:microsoft.com/office/officeart/2005/8/layout/cycle3" loCatId="cycle" qsTypeId="urn:microsoft.com/office/officeart/2005/8/quickstyle/simple1" qsCatId="simple" csTypeId="urn:microsoft.com/office/officeart/2005/8/colors/accent2_2" csCatId="accent2" phldr="1"/>
      <dgm:spPr/>
      <dgm:t>
        <a:bodyPr/>
        <a:lstStyle/>
        <a:p>
          <a:endParaRPr lang="ru-RU"/>
        </a:p>
      </dgm:t>
    </dgm:pt>
    <dgm:pt modelId="{621B19EC-6B98-4ED7-8992-BF5B71C7F79A}">
      <dgm:prSet custT="1"/>
      <dgm:spPr/>
      <dgm:t>
        <a:bodyPr/>
        <a:lstStyle/>
        <a:p>
          <a:pPr rtl="0"/>
          <a:r>
            <a:rPr lang="ru-RU" sz="1900" dirty="0" smtClean="0"/>
            <a:t>Избыточная централизация</a:t>
          </a:r>
          <a:endParaRPr lang="ru-RU" sz="1900" dirty="0"/>
        </a:p>
      </dgm:t>
    </dgm:pt>
    <dgm:pt modelId="{4D2E3531-85D7-4438-B6A8-35EDA2D73E38}" type="parTrans" cxnId="{77F34FAB-44DE-4EF4-851B-BD835C24BE2B}">
      <dgm:prSet/>
      <dgm:spPr/>
      <dgm:t>
        <a:bodyPr/>
        <a:lstStyle/>
        <a:p>
          <a:endParaRPr lang="ru-RU"/>
        </a:p>
      </dgm:t>
    </dgm:pt>
    <dgm:pt modelId="{62BA1208-C308-499E-927C-8E852A5F5635}" type="sibTrans" cxnId="{77F34FAB-44DE-4EF4-851B-BD835C24BE2B}">
      <dgm:prSet/>
      <dgm:spPr/>
      <dgm:t>
        <a:bodyPr/>
        <a:lstStyle/>
        <a:p>
          <a:endParaRPr lang="ru-RU"/>
        </a:p>
      </dgm:t>
    </dgm:pt>
    <dgm:pt modelId="{C0BA66FB-37CC-4FD7-B9BB-5D23E456A5E4}">
      <dgm:prSet custT="1"/>
      <dgm:spPr/>
      <dgm:t>
        <a:bodyPr/>
        <a:lstStyle/>
        <a:p>
          <a:pPr rtl="0"/>
          <a:r>
            <a:rPr lang="ru-RU" sz="1800" dirty="0" smtClean="0"/>
            <a:t>Рост аппарата контроля – штабов, управлений</a:t>
          </a:r>
          <a:endParaRPr lang="ru-RU" sz="1800" dirty="0"/>
        </a:p>
      </dgm:t>
    </dgm:pt>
    <dgm:pt modelId="{5D6DB7FA-12A5-4AE1-8F0E-1EC89187F450}" type="parTrans" cxnId="{779DA48E-B1E3-41E5-A216-00BC2BC3C400}">
      <dgm:prSet/>
      <dgm:spPr/>
      <dgm:t>
        <a:bodyPr/>
        <a:lstStyle/>
        <a:p>
          <a:endParaRPr lang="ru-RU"/>
        </a:p>
      </dgm:t>
    </dgm:pt>
    <dgm:pt modelId="{41FF199A-6730-417C-A9A7-574AB86B65EB}" type="sibTrans" cxnId="{779DA48E-B1E3-41E5-A216-00BC2BC3C400}">
      <dgm:prSet/>
      <dgm:spPr/>
      <dgm:t>
        <a:bodyPr/>
        <a:lstStyle/>
        <a:p>
          <a:endParaRPr lang="ru-RU"/>
        </a:p>
      </dgm:t>
    </dgm:pt>
    <dgm:pt modelId="{58EB512C-7208-41EB-A0AD-D438B2A6D2F2}">
      <dgm:prSet custT="1"/>
      <dgm:spPr/>
      <dgm:t>
        <a:bodyPr/>
        <a:lstStyle/>
        <a:p>
          <a:pPr rtl="0"/>
          <a:r>
            <a:rPr lang="ru-RU" sz="1800" dirty="0" smtClean="0"/>
            <a:t>Палочная система оценки работы для всех подразделений</a:t>
          </a:r>
          <a:endParaRPr lang="ru-RU" sz="1800" dirty="0"/>
        </a:p>
      </dgm:t>
    </dgm:pt>
    <dgm:pt modelId="{20C932CB-ABDF-494A-883D-5B31A075D15E}" type="parTrans" cxnId="{C2D981C8-96D0-4936-8DF2-2278F638233C}">
      <dgm:prSet/>
      <dgm:spPr/>
      <dgm:t>
        <a:bodyPr/>
        <a:lstStyle/>
        <a:p>
          <a:endParaRPr lang="ru-RU"/>
        </a:p>
      </dgm:t>
    </dgm:pt>
    <dgm:pt modelId="{DCFB1298-0588-49CE-8933-A2D83355918C}" type="sibTrans" cxnId="{C2D981C8-96D0-4936-8DF2-2278F638233C}">
      <dgm:prSet/>
      <dgm:spPr/>
      <dgm:t>
        <a:bodyPr/>
        <a:lstStyle/>
        <a:p>
          <a:endParaRPr lang="ru-RU"/>
        </a:p>
      </dgm:t>
    </dgm:pt>
    <dgm:pt modelId="{A78A41D1-B273-4581-8239-A8A8DDE02DF4}">
      <dgm:prSet custT="1"/>
      <dgm:spPr/>
      <dgm:t>
        <a:bodyPr/>
        <a:lstStyle/>
        <a:p>
          <a:pPr rtl="0"/>
          <a:r>
            <a:rPr lang="ru-RU" sz="1800" dirty="0" smtClean="0"/>
            <a:t>Фальсификация отчетов, работа на показатели</a:t>
          </a:r>
          <a:endParaRPr lang="ru-RU" sz="1800" dirty="0"/>
        </a:p>
      </dgm:t>
    </dgm:pt>
    <dgm:pt modelId="{64980115-E4EF-47AF-8BD5-A7B7EE9971F6}" type="parTrans" cxnId="{5369624F-B3B6-4EF8-9814-0CFFBE170808}">
      <dgm:prSet/>
      <dgm:spPr/>
      <dgm:t>
        <a:bodyPr/>
        <a:lstStyle/>
        <a:p>
          <a:endParaRPr lang="ru-RU"/>
        </a:p>
      </dgm:t>
    </dgm:pt>
    <dgm:pt modelId="{0C8A4B67-AEC7-438A-860B-671B68D54D79}" type="sibTrans" cxnId="{5369624F-B3B6-4EF8-9814-0CFFBE170808}">
      <dgm:prSet/>
      <dgm:spPr/>
      <dgm:t>
        <a:bodyPr/>
        <a:lstStyle/>
        <a:p>
          <a:endParaRPr lang="ru-RU"/>
        </a:p>
      </dgm:t>
    </dgm:pt>
    <dgm:pt modelId="{9E4BBAC7-C4A8-46FF-8FDB-62216905F66B}">
      <dgm:prSet custT="1"/>
      <dgm:spPr/>
      <dgm:t>
        <a:bodyPr/>
        <a:lstStyle/>
        <a:p>
          <a:pPr rtl="0"/>
          <a:r>
            <a:rPr lang="ru-RU" sz="1800" dirty="0" smtClean="0"/>
            <a:t>Стремление руководства усилить контроль</a:t>
          </a:r>
          <a:endParaRPr lang="ru-RU" sz="1800" dirty="0"/>
        </a:p>
      </dgm:t>
    </dgm:pt>
    <dgm:pt modelId="{143EC8CC-CDFE-4083-BCA2-242869BD255D}" type="sibTrans" cxnId="{F1A0B8E6-7741-42CE-8AFE-9CEFD1E34E34}">
      <dgm:prSet/>
      <dgm:spPr/>
      <dgm:t>
        <a:bodyPr/>
        <a:lstStyle/>
        <a:p>
          <a:endParaRPr lang="ru-RU"/>
        </a:p>
      </dgm:t>
    </dgm:pt>
    <dgm:pt modelId="{FB9045BD-F4B3-4534-B30B-599C7E86D430}" type="parTrans" cxnId="{F1A0B8E6-7741-42CE-8AFE-9CEFD1E34E34}">
      <dgm:prSet/>
      <dgm:spPr/>
      <dgm:t>
        <a:bodyPr/>
        <a:lstStyle/>
        <a:p>
          <a:endParaRPr lang="ru-RU"/>
        </a:p>
      </dgm:t>
    </dgm:pt>
    <dgm:pt modelId="{D606EF58-0782-44E8-A0D5-91D6E49E25C3}">
      <dgm:prSet/>
      <dgm:spPr/>
      <dgm:t>
        <a:bodyPr/>
        <a:lstStyle/>
        <a:p>
          <a:pPr rtl="0"/>
          <a:r>
            <a:rPr lang="ru-RU" dirty="0" smtClean="0"/>
            <a:t>Дефицит обратной связи и надежной информации</a:t>
          </a:r>
          <a:endParaRPr lang="ru-RU" dirty="0"/>
        </a:p>
      </dgm:t>
    </dgm:pt>
    <dgm:pt modelId="{227171DE-ACCC-4F91-A34E-E79553C8336B}" type="parTrans" cxnId="{699308DA-D07F-4882-809D-1B921CD15C58}">
      <dgm:prSet/>
      <dgm:spPr/>
      <dgm:t>
        <a:bodyPr/>
        <a:lstStyle/>
        <a:p>
          <a:endParaRPr lang="ru-RU"/>
        </a:p>
      </dgm:t>
    </dgm:pt>
    <dgm:pt modelId="{6C6644A6-2C33-4C1A-8683-F9EF167197CD}" type="sibTrans" cxnId="{699308DA-D07F-4882-809D-1B921CD15C58}">
      <dgm:prSet/>
      <dgm:spPr/>
      <dgm:t>
        <a:bodyPr/>
        <a:lstStyle/>
        <a:p>
          <a:endParaRPr lang="ru-RU"/>
        </a:p>
      </dgm:t>
    </dgm:pt>
    <dgm:pt modelId="{73DAB3B2-1EB2-49B5-AF00-FBCCF78D1FE0}" type="pres">
      <dgm:prSet presAssocID="{E1C1EA8D-9D27-4F8D-A803-FB077905A257}" presName="Name0" presStyleCnt="0">
        <dgm:presLayoutVars>
          <dgm:dir/>
          <dgm:resizeHandles val="exact"/>
        </dgm:presLayoutVars>
      </dgm:prSet>
      <dgm:spPr/>
      <dgm:t>
        <a:bodyPr/>
        <a:lstStyle/>
        <a:p>
          <a:endParaRPr lang="ru-RU"/>
        </a:p>
      </dgm:t>
    </dgm:pt>
    <dgm:pt modelId="{B96671B8-361B-4507-AED6-5FF7FCF5444A}" type="pres">
      <dgm:prSet presAssocID="{E1C1EA8D-9D27-4F8D-A803-FB077905A257}" presName="cycle" presStyleCnt="0"/>
      <dgm:spPr/>
      <dgm:t>
        <a:bodyPr/>
        <a:lstStyle/>
        <a:p>
          <a:endParaRPr lang="ru-RU"/>
        </a:p>
      </dgm:t>
    </dgm:pt>
    <dgm:pt modelId="{9305CF51-6BC0-49AC-B03E-BE15F0C67F82}" type="pres">
      <dgm:prSet presAssocID="{621B19EC-6B98-4ED7-8992-BF5B71C7F79A}" presName="nodeFirstNode" presStyleLbl="node1" presStyleIdx="0" presStyleCnt="6" custScaleX="113159">
        <dgm:presLayoutVars>
          <dgm:bulletEnabled val="1"/>
        </dgm:presLayoutVars>
      </dgm:prSet>
      <dgm:spPr/>
      <dgm:t>
        <a:bodyPr/>
        <a:lstStyle/>
        <a:p>
          <a:endParaRPr lang="ru-RU"/>
        </a:p>
      </dgm:t>
    </dgm:pt>
    <dgm:pt modelId="{71153D7C-0583-4B9E-A306-380045662D96}" type="pres">
      <dgm:prSet presAssocID="{62BA1208-C308-499E-927C-8E852A5F5635}" presName="sibTransFirstNode" presStyleLbl="bgShp" presStyleIdx="0" presStyleCnt="1"/>
      <dgm:spPr/>
      <dgm:t>
        <a:bodyPr/>
        <a:lstStyle/>
        <a:p>
          <a:endParaRPr lang="ru-RU"/>
        </a:p>
      </dgm:t>
    </dgm:pt>
    <dgm:pt modelId="{27CAA0D2-BA04-4D81-B4C1-4138FAE51DF8}" type="pres">
      <dgm:prSet presAssocID="{C0BA66FB-37CC-4FD7-B9BB-5D23E456A5E4}" presName="nodeFollowingNodes" presStyleLbl="node1" presStyleIdx="1" presStyleCnt="6" custScaleY="125565" custRadScaleRad="109805" custRadScaleInc="24255">
        <dgm:presLayoutVars>
          <dgm:bulletEnabled val="1"/>
        </dgm:presLayoutVars>
      </dgm:prSet>
      <dgm:spPr/>
      <dgm:t>
        <a:bodyPr/>
        <a:lstStyle/>
        <a:p>
          <a:endParaRPr lang="ru-RU"/>
        </a:p>
      </dgm:t>
    </dgm:pt>
    <dgm:pt modelId="{21E37384-2E16-454A-ADC2-D27241E21922}" type="pres">
      <dgm:prSet presAssocID="{58EB512C-7208-41EB-A0AD-D438B2A6D2F2}" presName="nodeFollowingNodes" presStyleLbl="node1" presStyleIdx="2" presStyleCnt="6" custScaleX="117395" custRadScaleRad="123581" custRadScaleInc="-9597">
        <dgm:presLayoutVars>
          <dgm:bulletEnabled val="1"/>
        </dgm:presLayoutVars>
      </dgm:prSet>
      <dgm:spPr/>
      <dgm:t>
        <a:bodyPr/>
        <a:lstStyle/>
        <a:p>
          <a:endParaRPr lang="ru-RU"/>
        </a:p>
      </dgm:t>
    </dgm:pt>
    <dgm:pt modelId="{BE00C03F-FFE6-442F-9799-96E9048E24ED}" type="pres">
      <dgm:prSet presAssocID="{A78A41D1-B273-4581-8239-A8A8DDE02DF4}" presName="nodeFollowingNodes" presStyleLbl="node1" presStyleIdx="3" presStyleCnt="6">
        <dgm:presLayoutVars>
          <dgm:bulletEnabled val="1"/>
        </dgm:presLayoutVars>
      </dgm:prSet>
      <dgm:spPr/>
      <dgm:t>
        <a:bodyPr/>
        <a:lstStyle/>
        <a:p>
          <a:endParaRPr lang="ru-RU"/>
        </a:p>
      </dgm:t>
    </dgm:pt>
    <dgm:pt modelId="{C9BB2A21-10A6-4435-B9F3-68F51441F54F}" type="pres">
      <dgm:prSet presAssocID="{D606EF58-0782-44E8-A0D5-91D6E49E25C3}" presName="nodeFollowingNodes" presStyleLbl="node1" presStyleIdx="4" presStyleCnt="6" custRadScaleRad="118723" custRadScaleInc="14434">
        <dgm:presLayoutVars>
          <dgm:bulletEnabled val="1"/>
        </dgm:presLayoutVars>
      </dgm:prSet>
      <dgm:spPr/>
      <dgm:t>
        <a:bodyPr/>
        <a:lstStyle/>
        <a:p>
          <a:endParaRPr lang="ru-RU"/>
        </a:p>
      </dgm:t>
    </dgm:pt>
    <dgm:pt modelId="{C9CB801F-E155-4F4A-B810-D63FC4FD97C8}" type="pres">
      <dgm:prSet presAssocID="{9E4BBAC7-C4A8-46FF-8FDB-62216905F66B}" presName="nodeFollowingNodes" presStyleLbl="node1" presStyleIdx="5" presStyleCnt="6" custScaleX="107106" custScaleY="101206" custRadScaleRad="124512" custRadScaleInc="-22755">
        <dgm:presLayoutVars>
          <dgm:bulletEnabled val="1"/>
        </dgm:presLayoutVars>
      </dgm:prSet>
      <dgm:spPr/>
      <dgm:t>
        <a:bodyPr/>
        <a:lstStyle/>
        <a:p>
          <a:endParaRPr lang="ru-RU"/>
        </a:p>
      </dgm:t>
    </dgm:pt>
  </dgm:ptLst>
  <dgm:cxnLst>
    <dgm:cxn modelId="{40779E8D-D1B7-41BD-97FD-0B834C2AC8C1}" type="presOf" srcId="{E1C1EA8D-9D27-4F8D-A803-FB077905A257}" destId="{73DAB3B2-1EB2-49B5-AF00-FBCCF78D1FE0}" srcOrd="0" destOrd="0" presId="urn:microsoft.com/office/officeart/2005/8/layout/cycle3"/>
    <dgm:cxn modelId="{779DA48E-B1E3-41E5-A216-00BC2BC3C400}" srcId="{E1C1EA8D-9D27-4F8D-A803-FB077905A257}" destId="{C0BA66FB-37CC-4FD7-B9BB-5D23E456A5E4}" srcOrd="1" destOrd="0" parTransId="{5D6DB7FA-12A5-4AE1-8F0E-1EC89187F450}" sibTransId="{41FF199A-6730-417C-A9A7-574AB86B65EB}"/>
    <dgm:cxn modelId="{CC96F7A3-742A-4C37-A95C-672D57F5F010}" type="presOf" srcId="{62BA1208-C308-499E-927C-8E852A5F5635}" destId="{71153D7C-0583-4B9E-A306-380045662D96}" srcOrd="0" destOrd="0" presId="urn:microsoft.com/office/officeart/2005/8/layout/cycle3"/>
    <dgm:cxn modelId="{4C4AF788-ECC2-49AE-8012-7FA4C7E4BDD7}" type="presOf" srcId="{D606EF58-0782-44E8-A0D5-91D6E49E25C3}" destId="{C9BB2A21-10A6-4435-B9F3-68F51441F54F}" srcOrd="0" destOrd="0" presId="urn:microsoft.com/office/officeart/2005/8/layout/cycle3"/>
    <dgm:cxn modelId="{1BEB4EBA-5617-499A-AAB0-23B56B2EDB88}" type="presOf" srcId="{C0BA66FB-37CC-4FD7-B9BB-5D23E456A5E4}" destId="{27CAA0D2-BA04-4D81-B4C1-4138FAE51DF8}" srcOrd="0" destOrd="0" presId="urn:microsoft.com/office/officeart/2005/8/layout/cycle3"/>
    <dgm:cxn modelId="{F9680A9E-5263-4519-B711-536965B66825}" type="presOf" srcId="{A78A41D1-B273-4581-8239-A8A8DDE02DF4}" destId="{BE00C03F-FFE6-442F-9799-96E9048E24ED}" srcOrd="0" destOrd="0" presId="urn:microsoft.com/office/officeart/2005/8/layout/cycle3"/>
    <dgm:cxn modelId="{92ECABCB-C928-46E6-9F78-0E83B68FDA5B}" type="presOf" srcId="{9E4BBAC7-C4A8-46FF-8FDB-62216905F66B}" destId="{C9CB801F-E155-4F4A-B810-D63FC4FD97C8}" srcOrd="0" destOrd="0" presId="urn:microsoft.com/office/officeart/2005/8/layout/cycle3"/>
    <dgm:cxn modelId="{5369624F-B3B6-4EF8-9814-0CFFBE170808}" srcId="{E1C1EA8D-9D27-4F8D-A803-FB077905A257}" destId="{A78A41D1-B273-4581-8239-A8A8DDE02DF4}" srcOrd="3" destOrd="0" parTransId="{64980115-E4EF-47AF-8BD5-A7B7EE9971F6}" sibTransId="{0C8A4B67-AEC7-438A-860B-671B68D54D79}"/>
    <dgm:cxn modelId="{C2D981C8-96D0-4936-8DF2-2278F638233C}" srcId="{E1C1EA8D-9D27-4F8D-A803-FB077905A257}" destId="{58EB512C-7208-41EB-A0AD-D438B2A6D2F2}" srcOrd="2" destOrd="0" parTransId="{20C932CB-ABDF-494A-883D-5B31A075D15E}" sibTransId="{DCFB1298-0588-49CE-8933-A2D83355918C}"/>
    <dgm:cxn modelId="{9C2D3150-94CF-4A89-A424-A0AF93229035}" type="presOf" srcId="{58EB512C-7208-41EB-A0AD-D438B2A6D2F2}" destId="{21E37384-2E16-454A-ADC2-D27241E21922}" srcOrd="0" destOrd="0" presId="urn:microsoft.com/office/officeart/2005/8/layout/cycle3"/>
    <dgm:cxn modelId="{77F34FAB-44DE-4EF4-851B-BD835C24BE2B}" srcId="{E1C1EA8D-9D27-4F8D-A803-FB077905A257}" destId="{621B19EC-6B98-4ED7-8992-BF5B71C7F79A}" srcOrd="0" destOrd="0" parTransId="{4D2E3531-85D7-4438-B6A8-35EDA2D73E38}" sibTransId="{62BA1208-C308-499E-927C-8E852A5F5635}"/>
    <dgm:cxn modelId="{699308DA-D07F-4882-809D-1B921CD15C58}" srcId="{E1C1EA8D-9D27-4F8D-A803-FB077905A257}" destId="{D606EF58-0782-44E8-A0D5-91D6E49E25C3}" srcOrd="4" destOrd="0" parTransId="{227171DE-ACCC-4F91-A34E-E79553C8336B}" sibTransId="{6C6644A6-2C33-4C1A-8683-F9EF167197CD}"/>
    <dgm:cxn modelId="{F1A0B8E6-7741-42CE-8AFE-9CEFD1E34E34}" srcId="{E1C1EA8D-9D27-4F8D-A803-FB077905A257}" destId="{9E4BBAC7-C4A8-46FF-8FDB-62216905F66B}" srcOrd="5" destOrd="0" parTransId="{FB9045BD-F4B3-4534-B30B-599C7E86D430}" sibTransId="{143EC8CC-CDFE-4083-BCA2-242869BD255D}"/>
    <dgm:cxn modelId="{BB121602-5766-470F-9A7A-D440E57A27FF}" type="presOf" srcId="{621B19EC-6B98-4ED7-8992-BF5B71C7F79A}" destId="{9305CF51-6BC0-49AC-B03E-BE15F0C67F82}" srcOrd="0" destOrd="0" presId="urn:microsoft.com/office/officeart/2005/8/layout/cycle3"/>
    <dgm:cxn modelId="{958D3318-33D3-4AC0-A0E1-00550D7AA5C3}" type="presParOf" srcId="{73DAB3B2-1EB2-49B5-AF00-FBCCF78D1FE0}" destId="{B96671B8-361B-4507-AED6-5FF7FCF5444A}" srcOrd="0" destOrd="0" presId="urn:microsoft.com/office/officeart/2005/8/layout/cycle3"/>
    <dgm:cxn modelId="{B2FB8EC7-E507-4EB4-9176-9D9DC5391682}" type="presParOf" srcId="{B96671B8-361B-4507-AED6-5FF7FCF5444A}" destId="{9305CF51-6BC0-49AC-B03E-BE15F0C67F82}" srcOrd="0" destOrd="0" presId="urn:microsoft.com/office/officeart/2005/8/layout/cycle3"/>
    <dgm:cxn modelId="{B71B8DE5-92A4-4A07-9423-4CE3290CC7CD}" type="presParOf" srcId="{B96671B8-361B-4507-AED6-5FF7FCF5444A}" destId="{71153D7C-0583-4B9E-A306-380045662D96}" srcOrd="1" destOrd="0" presId="urn:microsoft.com/office/officeart/2005/8/layout/cycle3"/>
    <dgm:cxn modelId="{B23A0317-4383-42EA-8E4C-50086AAE6C95}" type="presParOf" srcId="{B96671B8-361B-4507-AED6-5FF7FCF5444A}" destId="{27CAA0D2-BA04-4D81-B4C1-4138FAE51DF8}" srcOrd="2" destOrd="0" presId="urn:microsoft.com/office/officeart/2005/8/layout/cycle3"/>
    <dgm:cxn modelId="{A9089A0E-C55E-441E-B9AC-EFF585B6E9B5}" type="presParOf" srcId="{B96671B8-361B-4507-AED6-5FF7FCF5444A}" destId="{21E37384-2E16-454A-ADC2-D27241E21922}" srcOrd="3" destOrd="0" presId="urn:microsoft.com/office/officeart/2005/8/layout/cycle3"/>
    <dgm:cxn modelId="{CAEFB9D1-0BC1-41FC-A842-15AD30275474}" type="presParOf" srcId="{B96671B8-361B-4507-AED6-5FF7FCF5444A}" destId="{BE00C03F-FFE6-442F-9799-96E9048E24ED}" srcOrd="4" destOrd="0" presId="urn:microsoft.com/office/officeart/2005/8/layout/cycle3"/>
    <dgm:cxn modelId="{904BCD73-97CF-4156-986E-A0CBD8536AD1}" type="presParOf" srcId="{B96671B8-361B-4507-AED6-5FF7FCF5444A}" destId="{C9BB2A21-10A6-4435-B9F3-68F51441F54F}" srcOrd="5" destOrd="0" presId="urn:microsoft.com/office/officeart/2005/8/layout/cycle3"/>
    <dgm:cxn modelId="{6D1DF578-BBA8-4017-BF83-6BE4E4D95EE4}" type="presParOf" srcId="{B96671B8-361B-4507-AED6-5FF7FCF5444A}" destId="{C9CB801F-E155-4F4A-B810-D63FC4FD97C8}"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777733-0D00-4384-8CC9-4272D0A7055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ru-RU"/>
        </a:p>
      </dgm:t>
    </dgm:pt>
    <dgm:pt modelId="{300D0D75-2BB7-4677-B399-89E7C19A8FD0}">
      <dgm:prSet custT="1"/>
      <dgm:spPr/>
      <dgm:t>
        <a:bodyPr/>
        <a:lstStyle/>
        <a:p>
          <a:pPr rtl="0"/>
          <a:r>
            <a:rPr lang="ru-RU" sz="1900" b="1" dirty="0" smtClean="0"/>
            <a:t>Основа – валовые показатели </a:t>
          </a:r>
        </a:p>
        <a:p>
          <a:pPr rtl="0"/>
          <a:r>
            <a:rPr lang="ru-RU" sz="1700" dirty="0" smtClean="0"/>
            <a:t>Сколько сделано (раскрыто, предотвращено, выявлено). </a:t>
          </a:r>
          <a:r>
            <a:rPr lang="ru-RU" sz="1700" b="1" dirty="0" smtClean="0">
              <a:solidFill>
                <a:srgbClr val="FF0000"/>
              </a:solidFill>
            </a:rPr>
            <a:t>Польза для общества не оценивается</a:t>
          </a:r>
          <a:endParaRPr lang="ru-RU" sz="1700" b="1" dirty="0">
            <a:solidFill>
              <a:srgbClr val="FF0000"/>
            </a:solidFill>
          </a:endParaRPr>
        </a:p>
      </dgm:t>
    </dgm:pt>
    <dgm:pt modelId="{370BA9DA-1361-46CD-8ADD-B43BC3DFC77D}" type="parTrans" cxnId="{0856CBC6-B201-4C60-90DD-9DC1F42AC3CF}">
      <dgm:prSet/>
      <dgm:spPr/>
      <dgm:t>
        <a:bodyPr/>
        <a:lstStyle/>
        <a:p>
          <a:endParaRPr lang="ru-RU"/>
        </a:p>
      </dgm:t>
    </dgm:pt>
    <dgm:pt modelId="{DEF8106B-6327-4377-B20A-B94A312DCA8F}" type="sibTrans" cxnId="{0856CBC6-B201-4C60-90DD-9DC1F42AC3CF}">
      <dgm:prSet/>
      <dgm:spPr/>
      <dgm:t>
        <a:bodyPr/>
        <a:lstStyle/>
        <a:p>
          <a:endParaRPr lang="ru-RU"/>
        </a:p>
      </dgm:t>
    </dgm:pt>
    <dgm:pt modelId="{190422D5-3D91-4D3F-ADA1-751E309718E3}">
      <dgm:prSet custT="1"/>
      <dgm:spPr/>
      <dgm:t>
        <a:bodyPr/>
        <a:lstStyle/>
        <a:p>
          <a:pPr rtl="0"/>
          <a:r>
            <a:rPr lang="ru-RU" sz="1700" b="1" dirty="0" smtClean="0"/>
            <a:t>Требуется рост показателей </a:t>
          </a:r>
          <a:r>
            <a:rPr lang="ru-RU" sz="1700" b="0" dirty="0" smtClean="0"/>
            <a:t>(</a:t>
          </a:r>
          <a:r>
            <a:rPr lang="ru-RU" sz="1700" dirty="0" smtClean="0"/>
            <a:t>АППГ +1)</a:t>
          </a:r>
        </a:p>
        <a:p>
          <a:pPr rtl="0"/>
          <a:r>
            <a:rPr lang="ru-RU" sz="1700" b="1" dirty="0" smtClean="0">
              <a:solidFill>
                <a:srgbClr val="FF0000"/>
              </a:solidFill>
            </a:rPr>
            <a:t>Достигается любой ценой (приписки, незаконные действия)</a:t>
          </a:r>
          <a:endParaRPr lang="ru-RU" sz="1700" b="1" dirty="0">
            <a:solidFill>
              <a:srgbClr val="FF0000"/>
            </a:solidFill>
          </a:endParaRPr>
        </a:p>
      </dgm:t>
    </dgm:pt>
    <dgm:pt modelId="{5558404F-8BFB-4F1B-81E5-312E62801928}" type="parTrans" cxnId="{463DBC9A-D444-4547-B48E-F2230412737E}">
      <dgm:prSet/>
      <dgm:spPr/>
      <dgm:t>
        <a:bodyPr/>
        <a:lstStyle/>
        <a:p>
          <a:endParaRPr lang="ru-RU"/>
        </a:p>
      </dgm:t>
    </dgm:pt>
    <dgm:pt modelId="{83A553B4-7B32-4E88-97D5-3FB1FEDA126B}" type="sibTrans" cxnId="{463DBC9A-D444-4547-B48E-F2230412737E}">
      <dgm:prSet/>
      <dgm:spPr/>
      <dgm:t>
        <a:bodyPr/>
        <a:lstStyle/>
        <a:p>
          <a:endParaRPr lang="ru-RU"/>
        </a:p>
      </dgm:t>
    </dgm:pt>
    <dgm:pt modelId="{AC16302C-3452-4779-8554-B5F0215A5E6C}">
      <dgm:prSet custT="1"/>
      <dgm:spPr/>
      <dgm:t>
        <a:bodyPr/>
        <a:lstStyle/>
        <a:p>
          <a:pPr rtl="0"/>
          <a:r>
            <a:rPr lang="ru-RU" sz="1700" b="1" dirty="0" smtClean="0"/>
            <a:t>Жесткие отрицательные показатели </a:t>
          </a:r>
          <a:r>
            <a:rPr lang="ru-RU" sz="1700" dirty="0" smtClean="0"/>
            <a:t>(оправдательный приговор, прекращение дела). </a:t>
          </a:r>
          <a:r>
            <a:rPr lang="ru-RU" sz="1700" b="1" dirty="0" smtClean="0">
              <a:solidFill>
                <a:srgbClr val="FF0000"/>
              </a:solidFill>
            </a:rPr>
            <a:t>Невозможность признать ошибку</a:t>
          </a:r>
          <a:endParaRPr lang="ru-RU" sz="1700" b="1" dirty="0">
            <a:solidFill>
              <a:srgbClr val="FF0000"/>
            </a:solidFill>
          </a:endParaRPr>
        </a:p>
      </dgm:t>
    </dgm:pt>
    <dgm:pt modelId="{3977AFCC-FBCD-41D5-AEEB-833484482861}" type="parTrans" cxnId="{0BF3B0C4-02C4-441B-944D-F22A2C25077C}">
      <dgm:prSet/>
      <dgm:spPr/>
      <dgm:t>
        <a:bodyPr/>
        <a:lstStyle/>
        <a:p>
          <a:endParaRPr lang="ru-RU"/>
        </a:p>
      </dgm:t>
    </dgm:pt>
    <dgm:pt modelId="{B0094DA2-9D4B-49DF-915E-4F124B670367}" type="sibTrans" cxnId="{0BF3B0C4-02C4-441B-944D-F22A2C25077C}">
      <dgm:prSet/>
      <dgm:spPr/>
      <dgm:t>
        <a:bodyPr/>
        <a:lstStyle/>
        <a:p>
          <a:endParaRPr lang="ru-RU"/>
        </a:p>
      </dgm:t>
    </dgm:pt>
    <dgm:pt modelId="{3F2E8FA7-F6D1-4E9A-BDC7-D136126F4C6E}">
      <dgm:prSet custT="1"/>
      <dgm:spPr/>
      <dgm:t>
        <a:bodyPr/>
        <a:lstStyle/>
        <a:p>
          <a:pPr rtl="0"/>
          <a:r>
            <a:rPr lang="ru-RU" sz="1700" b="1" dirty="0" smtClean="0"/>
            <a:t>Жесткие сроки </a:t>
          </a:r>
          <a:r>
            <a:rPr lang="ru-RU" sz="1700" dirty="0" smtClean="0"/>
            <a:t>(срок расследования, содержания под стражей и т.д.) </a:t>
          </a:r>
          <a:r>
            <a:rPr lang="ru-RU" sz="1700" b="1" dirty="0" smtClean="0">
              <a:solidFill>
                <a:srgbClr val="FF0000"/>
              </a:solidFill>
            </a:rPr>
            <a:t>Отбор простых и очевидных дел</a:t>
          </a:r>
          <a:endParaRPr lang="ru-RU" sz="1700" dirty="0"/>
        </a:p>
      </dgm:t>
    </dgm:pt>
    <dgm:pt modelId="{AA1F3E19-2E0D-4722-9E02-52E732138216}" type="parTrans" cxnId="{95329221-00AB-431A-AB7F-46F535DE5E9A}">
      <dgm:prSet/>
      <dgm:spPr/>
      <dgm:t>
        <a:bodyPr/>
        <a:lstStyle/>
        <a:p>
          <a:endParaRPr lang="ru-RU"/>
        </a:p>
      </dgm:t>
    </dgm:pt>
    <dgm:pt modelId="{1E898D92-73BB-40F1-A76D-1601545E5AC5}" type="sibTrans" cxnId="{95329221-00AB-431A-AB7F-46F535DE5E9A}">
      <dgm:prSet/>
      <dgm:spPr/>
      <dgm:t>
        <a:bodyPr/>
        <a:lstStyle/>
        <a:p>
          <a:endParaRPr lang="ru-RU"/>
        </a:p>
      </dgm:t>
    </dgm:pt>
    <dgm:pt modelId="{95974F93-7089-4B73-8FB2-EAE658BE087A}">
      <dgm:prSet custT="1"/>
      <dgm:spPr/>
      <dgm:t>
        <a:bodyPr/>
        <a:lstStyle/>
        <a:p>
          <a:pPr rtl="0"/>
          <a:r>
            <a:rPr lang="ru-RU" sz="1700" b="1" dirty="0" smtClean="0"/>
            <a:t>Конфликт систем оценки между ведомствами</a:t>
          </a:r>
        </a:p>
        <a:p>
          <a:pPr rtl="0"/>
          <a:r>
            <a:rPr lang="ru-RU" sz="1700" b="1" dirty="0" smtClean="0">
              <a:solidFill>
                <a:srgbClr val="FF0000"/>
              </a:solidFill>
            </a:rPr>
            <a:t>Отсутствие взаимного контроля</a:t>
          </a:r>
          <a:endParaRPr lang="ru-RU" sz="1700" b="1" dirty="0">
            <a:solidFill>
              <a:srgbClr val="FF0000"/>
            </a:solidFill>
          </a:endParaRPr>
        </a:p>
      </dgm:t>
    </dgm:pt>
    <dgm:pt modelId="{5973F8F2-B0D4-444D-9620-18A54EDA0EC1}" type="parTrans" cxnId="{B8EE2C1D-8E81-4429-A6E9-E3A41A52BA1F}">
      <dgm:prSet/>
      <dgm:spPr/>
      <dgm:t>
        <a:bodyPr/>
        <a:lstStyle/>
        <a:p>
          <a:endParaRPr lang="ru-RU"/>
        </a:p>
      </dgm:t>
    </dgm:pt>
    <dgm:pt modelId="{F9C5A40C-A5EF-48D4-BE8E-35650D5A0B58}" type="sibTrans" cxnId="{B8EE2C1D-8E81-4429-A6E9-E3A41A52BA1F}">
      <dgm:prSet/>
      <dgm:spPr/>
      <dgm:t>
        <a:bodyPr/>
        <a:lstStyle/>
        <a:p>
          <a:endParaRPr lang="ru-RU"/>
        </a:p>
      </dgm:t>
    </dgm:pt>
    <dgm:pt modelId="{004689E0-8C1A-42D4-8066-011618B100C3}" type="pres">
      <dgm:prSet presAssocID="{B5777733-0D00-4384-8CC9-4272D0A70550}" presName="compositeShape" presStyleCnt="0">
        <dgm:presLayoutVars>
          <dgm:chMax val="7"/>
          <dgm:dir/>
          <dgm:resizeHandles val="exact"/>
        </dgm:presLayoutVars>
      </dgm:prSet>
      <dgm:spPr/>
      <dgm:t>
        <a:bodyPr/>
        <a:lstStyle/>
        <a:p>
          <a:endParaRPr lang="ru-RU"/>
        </a:p>
      </dgm:t>
    </dgm:pt>
    <dgm:pt modelId="{FB662F54-4A29-42C8-8244-28DAC34FA701}" type="pres">
      <dgm:prSet presAssocID="{300D0D75-2BB7-4677-B399-89E7C19A8FD0}" presName="circ1" presStyleLbl="vennNode1" presStyleIdx="0" presStyleCnt="5"/>
      <dgm:spPr/>
    </dgm:pt>
    <dgm:pt modelId="{B944FC6A-95F6-4E48-ADD8-C267895F752D}" type="pres">
      <dgm:prSet presAssocID="{300D0D75-2BB7-4677-B399-89E7C19A8FD0}" presName="circ1Tx" presStyleLbl="revTx" presStyleIdx="0" presStyleCnt="0" custScaleX="170241">
        <dgm:presLayoutVars>
          <dgm:chMax val="0"/>
          <dgm:chPref val="0"/>
          <dgm:bulletEnabled val="1"/>
        </dgm:presLayoutVars>
      </dgm:prSet>
      <dgm:spPr/>
      <dgm:t>
        <a:bodyPr/>
        <a:lstStyle/>
        <a:p>
          <a:endParaRPr lang="ru-RU"/>
        </a:p>
      </dgm:t>
    </dgm:pt>
    <dgm:pt modelId="{E9CAF42D-B6E1-437C-8559-E7FFDB31605E}" type="pres">
      <dgm:prSet presAssocID="{190422D5-3D91-4D3F-ADA1-751E309718E3}" presName="circ2" presStyleLbl="vennNode1" presStyleIdx="1" presStyleCnt="5"/>
      <dgm:spPr/>
    </dgm:pt>
    <dgm:pt modelId="{9B87FCA7-0F6D-4D43-B804-70BEF82F2ACB}" type="pres">
      <dgm:prSet presAssocID="{190422D5-3D91-4D3F-ADA1-751E309718E3}" presName="circ2Tx" presStyleLbl="revTx" presStyleIdx="0" presStyleCnt="0" custScaleX="119796">
        <dgm:presLayoutVars>
          <dgm:chMax val="0"/>
          <dgm:chPref val="0"/>
          <dgm:bulletEnabled val="1"/>
        </dgm:presLayoutVars>
      </dgm:prSet>
      <dgm:spPr/>
      <dgm:t>
        <a:bodyPr/>
        <a:lstStyle/>
        <a:p>
          <a:endParaRPr lang="ru-RU"/>
        </a:p>
      </dgm:t>
    </dgm:pt>
    <dgm:pt modelId="{F76B39B6-8089-4FEE-9A77-78FEC3A6759C}" type="pres">
      <dgm:prSet presAssocID="{AC16302C-3452-4779-8554-B5F0215A5E6C}" presName="circ3" presStyleLbl="vennNode1" presStyleIdx="2" presStyleCnt="5"/>
      <dgm:spPr/>
    </dgm:pt>
    <dgm:pt modelId="{A44BABFF-8F47-40DF-9DD6-5926CA2CCDAD}" type="pres">
      <dgm:prSet presAssocID="{AC16302C-3452-4779-8554-B5F0215A5E6C}" presName="circ3Tx" presStyleLbl="revTx" presStyleIdx="0" presStyleCnt="0" custScaleX="146664" custLinFactNeighborX="14980" custLinFactNeighborY="-21107">
        <dgm:presLayoutVars>
          <dgm:chMax val="0"/>
          <dgm:chPref val="0"/>
          <dgm:bulletEnabled val="1"/>
        </dgm:presLayoutVars>
      </dgm:prSet>
      <dgm:spPr/>
      <dgm:t>
        <a:bodyPr/>
        <a:lstStyle/>
        <a:p>
          <a:endParaRPr lang="ru-RU"/>
        </a:p>
      </dgm:t>
    </dgm:pt>
    <dgm:pt modelId="{523B863D-6898-4B72-A659-9C5B43E92690}" type="pres">
      <dgm:prSet presAssocID="{3F2E8FA7-F6D1-4E9A-BDC7-D136126F4C6E}" presName="circ4" presStyleLbl="vennNode1" presStyleIdx="3" presStyleCnt="5"/>
      <dgm:spPr/>
    </dgm:pt>
    <dgm:pt modelId="{7658E02B-FBD8-4ABE-A32F-6D95A0DB12EC}" type="pres">
      <dgm:prSet presAssocID="{3F2E8FA7-F6D1-4E9A-BDC7-D136126F4C6E}" presName="circ4Tx" presStyleLbl="revTx" presStyleIdx="0" presStyleCnt="0" custScaleX="154202" custLinFactNeighborX="-22018" custLinFactNeighborY="-32641">
        <dgm:presLayoutVars>
          <dgm:chMax val="0"/>
          <dgm:chPref val="0"/>
          <dgm:bulletEnabled val="1"/>
        </dgm:presLayoutVars>
      </dgm:prSet>
      <dgm:spPr/>
      <dgm:t>
        <a:bodyPr/>
        <a:lstStyle/>
        <a:p>
          <a:endParaRPr lang="ru-RU"/>
        </a:p>
      </dgm:t>
    </dgm:pt>
    <dgm:pt modelId="{B924D7C2-AE44-4D5E-970E-0A0897E16AD8}" type="pres">
      <dgm:prSet presAssocID="{95974F93-7089-4B73-8FB2-EAE658BE087A}" presName="circ5" presStyleLbl="vennNode1" presStyleIdx="4" presStyleCnt="5"/>
      <dgm:spPr/>
    </dgm:pt>
    <dgm:pt modelId="{99182690-1E3E-41E7-A335-50CF27B7B37C}" type="pres">
      <dgm:prSet presAssocID="{95974F93-7089-4B73-8FB2-EAE658BE087A}" presName="circ5Tx" presStyleLbl="revTx" presStyleIdx="0" presStyleCnt="0" custScaleX="114343" custLinFactNeighborX="-9494" custLinFactNeighborY="-17762">
        <dgm:presLayoutVars>
          <dgm:chMax val="0"/>
          <dgm:chPref val="0"/>
          <dgm:bulletEnabled val="1"/>
        </dgm:presLayoutVars>
      </dgm:prSet>
      <dgm:spPr/>
      <dgm:t>
        <a:bodyPr/>
        <a:lstStyle/>
        <a:p>
          <a:endParaRPr lang="ru-RU"/>
        </a:p>
      </dgm:t>
    </dgm:pt>
  </dgm:ptLst>
  <dgm:cxnLst>
    <dgm:cxn modelId="{04BB4B97-25E6-419D-8E52-F71BF07E71E3}" type="presOf" srcId="{3F2E8FA7-F6D1-4E9A-BDC7-D136126F4C6E}" destId="{7658E02B-FBD8-4ABE-A32F-6D95A0DB12EC}" srcOrd="0" destOrd="0" presId="urn:microsoft.com/office/officeart/2005/8/layout/venn1"/>
    <dgm:cxn modelId="{738454FA-9610-497D-8BA7-CA56F69BEBC4}" type="presOf" srcId="{AC16302C-3452-4779-8554-B5F0215A5E6C}" destId="{A44BABFF-8F47-40DF-9DD6-5926CA2CCDAD}" srcOrd="0" destOrd="0" presId="urn:microsoft.com/office/officeart/2005/8/layout/venn1"/>
    <dgm:cxn modelId="{0856CBC6-B201-4C60-90DD-9DC1F42AC3CF}" srcId="{B5777733-0D00-4384-8CC9-4272D0A70550}" destId="{300D0D75-2BB7-4677-B399-89E7C19A8FD0}" srcOrd="0" destOrd="0" parTransId="{370BA9DA-1361-46CD-8ADD-B43BC3DFC77D}" sibTransId="{DEF8106B-6327-4377-B20A-B94A312DCA8F}"/>
    <dgm:cxn modelId="{B8EE2C1D-8E81-4429-A6E9-E3A41A52BA1F}" srcId="{B5777733-0D00-4384-8CC9-4272D0A70550}" destId="{95974F93-7089-4B73-8FB2-EAE658BE087A}" srcOrd="4" destOrd="0" parTransId="{5973F8F2-B0D4-444D-9620-18A54EDA0EC1}" sibTransId="{F9C5A40C-A5EF-48D4-BE8E-35650D5A0B58}"/>
    <dgm:cxn modelId="{0BF3B0C4-02C4-441B-944D-F22A2C25077C}" srcId="{B5777733-0D00-4384-8CC9-4272D0A70550}" destId="{AC16302C-3452-4779-8554-B5F0215A5E6C}" srcOrd="2" destOrd="0" parTransId="{3977AFCC-FBCD-41D5-AEEB-833484482861}" sibTransId="{B0094DA2-9D4B-49DF-915E-4F124B670367}"/>
    <dgm:cxn modelId="{CBB64C1A-CD32-4C61-8BA3-D5F064FD052E}" type="presOf" srcId="{B5777733-0D00-4384-8CC9-4272D0A70550}" destId="{004689E0-8C1A-42D4-8066-011618B100C3}" srcOrd="0" destOrd="0" presId="urn:microsoft.com/office/officeart/2005/8/layout/venn1"/>
    <dgm:cxn modelId="{2DA060F1-C40D-4642-B3FC-BFEA1D57C1FE}" type="presOf" srcId="{190422D5-3D91-4D3F-ADA1-751E309718E3}" destId="{9B87FCA7-0F6D-4D43-B804-70BEF82F2ACB}" srcOrd="0" destOrd="0" presId="urn:microsoft.com/office/officeart/2005/8/layout/venn1"/>
    <dgm:cxn modelId="{463DBC9A-D444-4547-B48E-F2230412737E}" srcId="{B5777733-0D00-4384-8CC9-4272D0A70550}" destId="{190422D5-3D91-4D3F-ADA1-751E309718E3}" srcOrd="1" destOrd="0" parTransId="{5558404F-8BFB-4F1B-81E5-312E62801928}" sibTransId="{83A553B4-7B32-4E88-97D5-3FB1FEDA126B}"/>
    <dgm:cxn modelId="{95329221-00AB-431A-AB7F-46F535DE5E9A}" srcId="{B5777733-0D00-4384-8CC9-4272D0A70550}" destId="{3F2E8FA7-F6D1-4E9A-BDC7-D136126F4C6E}" srcOrd="3" destOrd="0" parTransId="{AA1F3E19-2E0D-4722-9E02-52E732138216}" sibTransId="{1E898D92-73BB-40F1-A76D-1601545E5AC5}"/>
    <dgm:cxn modelId="{17FEC573-BBAF-4EBE-8185-B681F90D4690}" type="presOf" srcId="{300D0D75-2BB7-4677-B399-89E7C19A8FD0}" destId="{B944FC6A-95F6-4E48-ADD8-C267895F752D}" srcOrd="0" destOrd="0" presId="urn:microsoft.com/office/officeart/2005/8/layout/venn1"/>
    <dgm:cxn modelId="{0A8DBC51-6201-4A06-83BC-81C563BEB148}" type="presOf" srcId="{95974F93-7089-4B73-8FB2-EAE658BE087A}" destId="{99182690-1E3E-41E7-A335-50CF27B7B37C}" srcOrd="0" destOrd="0" presId="urn:microsoft.com/office/officeart/2005/8/layout/venn1"/>
    <dgm:cxn modelId="{A7A6A7FA-8D3A-4F14-8D8B-7C9FE882AB07}" type="presParOf" srcId="{004689E0-8C1A-42D4-8066-011618B100C3}" destId="{FB662F54-4A29-42C8-8244-28DAC34FA701}" srcOrd="0" destOrd="0" presId="urn:microsoft.com/office/officeart/2005/8/layout/venn1"/>
    <dgm:cxn modelId="{DC3F82D4-EB36-4567-A8BB-F6E2B58CA7BE}" type="presParOf" srcId="{004689E0-8C1A-42D4-8066-011618B100C3}" destId="{B944FC6A-95F6-4E48-ADD8-C267895F752D}" srcOrd="1" destOrd="0" presId="urn:microsoft.com/office/officeart/2005/8/layout/venn1"/>
    <dgm:cxn modelId="{F020A9B2-8D83-46D2-9BCD-392C7012046B}" type="presParOf" srcId="{004689E0-8C1A-42D4-8066-011618B100C3}" destId="{E9CAF42D-B6E1-437C-8559-E7FFDB31605E}" srcOrd="2" destOrd="0" presId="urn:microsoft.com/office/officeart/2005/8/layout/venn1"/>
    <dgm:cxn modelId="{E6E0D3DD-4FD5-4A39-A295-2C675B21BA1F}" type="presParOf" srcId="{004689E0-8C1A-42D4-8066-011618B100C3}" destId="{9B87FCA7-0F6D-4D43-B804-70BEF82F2ACB}" srcOrd="3" destOrd="0" presId="urn:microsoft.com/office/officeart/2005/8/layout/venn1"/>
    <dgm:cxn modelId="{25763544-BC5C-4FCF-A475-AA9098FB9BE3}" type="presParOf" srcId="{004689E0-8C1A-42D4-8066-011618B100C3}" destId="{F76B39B6-8089-4FEE-9A77-78FEC3A6759C}" srcOrd="4" destOrd="0" presId="urn:microsoft.com/office/officeart/2005/8/layout/venn1"/>
    <dgm:cxn modelId="{94315831-0441-408F-81F2-547C6FEE2B1F}" type="presParOf" srcId="{004689E0-8C1A-42D4-8066-011618B100C3}" destId="{A44BABFF-8F47-40DF-9DD6-5926CA2CCDAD}" srcOrd="5" destOrd="0" presId="urn:microsoft.com/office/officeart/2005/8/layout/venn1"/>
    <dgm:cxn modelId="{6ADD406C-5021-4C1C-A0BB-CCC75FF333B8}" type="presParOf" srcId="{004689E0-8C1A-42D4-8066-011618B100C3}" destId="{523B863D-6898-4B72-A659-9C5B43E92690}" srcOrd="6" destOrd="0" presId="urn:microsoft.com/office/officeart/2005/8/layout/venn1"/>
    <dgm:cxn modelId="{7A5CD88D-E6AA-4E3D-8161-466CAED90133}" type="presParOf" srcId="{004689E0-8C1A-42D4-8066-011618B100C3}" destId="{7658E02B-FBD8-4ABE-A32F-6D95A0DB12EC}" srcOrd="7" destOrd="0" presId="urn:microsoft.com/office/officeart/2005/8/layout/venn1"/>
    <dgm:cxn modelId="{FE0D1E6E-17D6-400E-82C2-9E92F18BA148}" type="presParOf" srcId="{004689E0-8C1A-42D4-8066-011618B100C3}" destId="{B924D7C2-AE44-4D5E-970E-0A0897E16AD8}" srcOrd="8" destOrd="0" presId="urn:microsoft.com/office/officeart/2005/8/layout/venn1"/>
    <dgm:cxn modelId="{CEEDEE8B-CAFA-4C8C-83FD-E61F52D4A5D9}" type="presParOf" srcId="{004689E0-8C1A-42D4-8066-011618B100C3}" destId="{99182690-1E3E-41E7-A335-50CF27B7B37C}"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86C0EC-77B9-4173-95E6-55E9D8180F64}" type="doc">
      <dgm:prSet loTypeId="urn:microsoft.com/office/officeart/2005/8/layout/radial6" loCatId="cycle" qsTypeId="urn:microsoft.com/office/officeart/2005/8/quickstyle/simple1" qsCatId="simple" csTypeId="urn:microsoft.com/office/officeart/2005/8/colors/accent3_1" csCatId="accent3" phldr="1"/>
      <dgm:spPr/>
      <dgm:t>
        <a:bodyPr/>
        <a:lstStyle/>
        <a:p>
          <a:endParaRPr lang="ru-RU"/>
        </a:p>
      </dgm:t>
    </dgm:pt>
    <dgm:pt modelId="{5ABC7ECA-16A6-45A7-97B4-9B840A46F32D}">
      <dgm:prSet custT="1"/>
      <dgm:spPr/>
      <dgm:t>
        <a:bodyPr/>
        <a:lstStyle/>
        <a:p>
          <a:pPr rtl="0"/>
          <a:r>
            <a:rPr lang="ru-RU" sz="2800" dirty="0" smtClean="0"/>
            <a:t>4. Открытость и подконтрольность</a:t>
          </a:r>
          <a:endParaRPr lang="ru-RU" sz="2800" dirty="0"/>
        </a:p>
      </dgm:t>
    </dgm:pt>
    <dgm:pt modelId="{1712E2CE-21AF-4F36-A0E8-12FBF1204AD1}" type="parTrans" cxnId="{597C0D9B-C717-4CE5-80F3-D698148A8370}">
      <dgm:prSet/>
      <dgm:spPr/>
      <dgm:t>
        <a:bodyPr/>
        <a:lstStyle/>
        <a:p>
          <a:endParaRPr lang="ru-RU"/>
        </a:p>
      </dgm:t>
    </dgm:pt>
    <dgm:pt modelId="{D68F998B-C887-4B7D-8ADE-335C5541D324}" type="sibTrans" cxnId="{597C0D9B-C717-4CE5-80F3-D698148A8370}">
      <dgm:prSet/>
      <dgm:spPr/>
      <dgm:t>
        <a:bodyPr/>
        <a:lstStyle/>
        <a:p>
          <a:endParaRPr lang="ru-RU"/>
        </a:p>
      </dgm:t>
    </dgm:pt>
    <dgm:pt modelId="{E8B09582-66D1-4C29-837F-A1553B256202}">
      <dgm:prSet custT="1"/>
      <dgm:spPr/>
      <dgm:t>
        <a:bodyPr/>
        <a:lstStyle/>
        <a:p>
          <a:pPr rtl="0"/>
          <a:r>
            <a:rPr lang="ru-RU" sz="1800" dirty="0" smtClean="0"/>
            <a:t>Передача функций учета заявлений муниципальной полиции</a:t>
          </a:r>
          <a:endParaRPr lang="ru-RU" sz="1800" dirty="0"/>
        </a:p>
      </dgm:t>
    </dgm:pt>
    <dgm:pt modelId="{C8889357-3EC8-4C6D-86C2-EBC9E28C269F}" type="parTrans" cxnId="{F4430F31-843C-408B-B751-A6B0919F9076}">
      <dgm:prSet/>
      <dgm:spPr/>
      <dgm:t>
        <a:bodyPr/>
        <a:lstStyle/>
        <a:p>
          <a:endParaRPr lang="ru-RU"/>
        </a:p>
      </dgm:t>
    </dgm:pt>
    <dgm:pt modelId="{F63F03B0-000F-4B2D-8EA3-5AD23A62E593}" type="sibTrans" cxnId="{F4430F31-843C-408B-B751-A6B0919F9076}">
      <dgm:prSet/>
      <dgm:spPr/>
      <dgm:t>
        <a:bodyPr/>
        <a:lstStyle/>
        <a:p>
          <a:endParaRPr lang="ru-RU"/>
        </a:p>
      </dgm:t>
    </dgm:pt>
    <dgm:pt modelId="{EE40F58E-A602-44F1-AA7C-3336BECB7C60}">
      <dgm:prSet custT="1"/>
      <dgm:spPr/>
      <dgm:t>
        <a:bodyPr/>
        <a:lstStyle/>
        <a:p>
          <a:pPr rtl="0"/>
          <a:r>
            <a:rPr lang="ru-RU" sz="1800" dirty="0" smtClean="0"/>
            <a:t>Отдельное ведомство криминальной статистики</a:t>
          </a:r>
          <a:endParaRPr lang="ru-RU" sz="1800" dirty="0"/>
        </a:p>
      </dgm:t>
    </dgm:pt>
    <dgm:pt modelId="{B7B55309-8709-4593-B36F-EA4A49C96550}" type="parTrans" cxnId="{DBAB8EB4-CB4B-429D-9F71-5ECA97F0C9FB}">
      <dgm:prSet/>
      <dgm:spPr/>
      <dgm:t>
        <a:bodyPr/>
        <a:lstStyle/>
        <a:p>
          <a:endParaRPr lang="ru-RU"/>
        </a:p>
      </dgm:t>
    </dgm:pt>
    <dgm:pt modelId="{923B5591-0CA8-4163-9ED5-BAA54079823E}" type="sibTrans" cxnId="{DBAB8EB4-CB4B-429D-9F71-5ECA97F0C9FB}">
      <dgm:prSet/>
      <dgm:spPr/>
      <dgm:t>
        <a:bodyPr/>
        <a:lstStyle/>
        <a:p>
          <a:endParaRPr lang="ru-RU"/>
        </a:p>
      </dgm:t>
    </dgm:pt>
    <dgm:pt modelId="{B0A84FBF-B7E4-4D4B-AE5C-765766E95602}">
      <dgm:prSet custT="1"/>
      <dgm:spPr/>
      <dgm:t>
        <a:bodyPr/>
        <a:lstStyle/>
        <a:p>
          <a:pPr rtl="0"/>
          <a:r>
            <a:rPr lang="ru-RU" sz="1800" dirty="0" smtClean="0"/>
            <a:t>Опора на данные опросов населения</a:t>
          </a:r>
          <a:endParaRPr lang="ru-RU" sz="1800" dirty="0"/>
        </a:p>
      </dgm:t>
    </dgm:pt>
    <dgm:pt modelId="{A5ADBD86-6005-472E-A279-2977F4E6A8E6}" type="parTrans" cxnId="{04817FAD-8B2D-4E67-814D-0DC3602BFBCB}">
      <dgm:prSet/>
      <dgm:spPr/>
      <dgm:t>
        <a:bodyPr/>
        <a:lstStyle/>
        <a:p>
          <a:endParaRPr lang="ru-RU"/>
        </a:p>
      </dgm:t>
    </dgm:pt>
    <dgm:pt modelId="{5ED90DDD-40A6-4F50-BEE0-E6045728F9DB}" type="sibTrans" cxnId="{04817FAD-8B2D-4E67-814D-0DC3602BFBCB}">
      <dgm:prSet/>
      <dgm:spPr/>
      <dgm:t>
        <a:bodyPr/>
        <a:lstStyle/>
        <a:p>
          <a:endParaRPr lang="ru-RU"/>
        </a:p>
      </dgm:t>
    </dgm:pt>
    <dgm:pt modelId="{1C701260-5CDA-48DD-860D-36D92F99DF0E}">
      <dgm:prSet custT="1"/>
      <dgm:spPr/>
      <dgm:t>
        <a:bodyPr/>
        <a:lstStyle/>
        <a:p>
          <a:pPr rtl="0"/>
          <a:r>
            <a:rPr lang="ru-RU" sz="1800" dirty="0" smtClean="0"/>
            <a:t>Задачи ставятся внешними органами</a:t>
          </a:r>
          <a:endParaRPr lang="ru-RU" sz="1800" dirty="0"/>
        </a:p>
      </dgm:t>
    </dgm:pt>
    <dgm:pt modelId="{13DA4E86-99E9-465B-B461-0A06E59011B1}" type="parTrans" cxnId="{958E2381-8CA4-4F4F-87DB-9A83FB7654AB}">
      <dgm:prSet/>
      <dgm:spPr/>
      <dgm:t>
        <a:bodyPr/>
        <a:lstStyle/>
        <a:p>
          <a:endParaRPr lang="ru-RU"/>
        </a:p>
      </dgm:t>
    </dgm:pt>
    <dgm:pt modelId="{8E13526B-38B3-4225-833E-3EFE4D63AF90}" type="sibTrans" cxnId="{958E2381-8CA4-4F4F-87DB-9A83FB7654AB}">
      <dgm:prSet/>
      <dgm:spPr/>
      <dgm:t>
        <a:bodyPr/>
        <a:lstStyle/>
        <a:p>
          <a:endParaRPr lang="ru-RU"/>
        </a:p>
      </dgm:t>
    </dgm:pt>
    <dgm:pt modelId="{63ADDF31-C8E7-4C95-A795-5D83DD96CB8F}" type="pres">
      <dgm:prSet presAssocID="{B786C0EC-77B9-4173-95E6-55E9D8180F64}" presName="Name0" presStyleCnt="0">
        <dgm:presLayoutVars>
          <dgm:chMax val="1"/>
          <dgm:dir/>
          <dgm:animLvl val="ctr"/>
          <dgm:resizeHandles val="exact"/>
        </dgm:presLayoutVars>
      </dgm:prSet>
      <dgm:spPr/>
      <dgm:t>
        <a:bodyPr/>
        <a:lstStyle/>
        <a:p>
          <a:endParaRPr lang="ru-RU"/>
        </a:p>
      </dgm:t>
    </dgm:pt>
    <dgm:pt modelId="{BAD358C4-DD1A-44FC-97E1-5D19EC56A7FE}" type="pres">
      <dgm:prSet presAssocID="{5ABC7ECA-16A6-45A7-97B4-9B840A46F32D}" presName="centerShape" presStyleLbl="node0" presStyleIdx="0" presStyleCnt="1" custScaleX="190932" custScaleY="179573"/>
      <dgm:spPr/>
      <dgm:t>
        <a:bodyPr/>
        <a:lstStyle/>
        <a:p>
          <a:endParaRPr lang="ru-RU"/>
        </a:p>
      </dgm:t>
    </dgm:pt>
    <dgm:pt modelId="{EFB074FF-22AA-48FF-A12B-A6F82C0F2084}" type="pres">
      <dgm:prSet presAssocID="{E8B09582-66D1-4C29-837F-A1553B256202}" presName="node" presStyleLbl="node1" presStyleIdx="0" presStyleCnt="4" custScaleX="191765" custScaleY="113909">
        <dgm:presLayoutVars>
          <dgm:bulletEnabled val="1"/>
        </dgm:presLayoutVars>
      </dgm:prSet>
      <dgm:spPr/>
      <dgm:t>
        <a:bodyPr/>
        <a:lstStyle/>
        <a:p>
          <a:endParaRPr lang="ru-RU"/>
        </a:p>
      </dgm:t>
    </dgm:pt>
    <dgm:pt modelId="{C9468048-E70F-4945-9759-DDD26FB48BD1}" type="pres">
      <dgm:prSet presAssocID="{E8B09582-66D1-4C29-837F-A1553B256202}" presName="dummy" presStyleCnt="0"/>
      <dgm:spPr/>
      <dgm:t>
        <a:bodyPr/>
        <a:lstStyle/>
        <a:p>
          <a:endParaRPr lang="ru-RU"/>
        </a:p>
      </dgm:t>
    </dgm:pt>
    <dgm:pt modelId="{E1582A42-A3C2-4CEF-9AB0-B464528DE0FD}" type="pres">
      <dgm:prSet presAssocID="{F63F03B0-000F-4B2D-8EA3-5AD23A62E593}" presName="sibTrans" presStyleLbl="sibTrans2D1" presStyleIdx="0" presStyleCnt="4"/>
      <dgm:spPr/>
      <dgm:t>
        <a:bodyPr/>
        <a:lstStyle/>
        <a:p>
          <a:endParaRPr lang="ru-RU"/>
        </a:p>
      </dgm:t>
    </dgm:pt>
    <dgm:pt modelId="{E3F25520-B174-4AFA-ADAC-3053A7F79CFE}" type="pres">
      <dgm:prSet presAssocID="{EE40F58E-A602-44F1-AA7C-3336BECB7C60}" presName="node" presStyleLbl="node1" presStyleIdx="1" presStyleCnt="4" custScaleX="148755" custScaleY="121412" custRadScaleRad="108608" custRadScaleInc="-1559">
        <dgm:presLayoutVars>
          <dgm:bulletEnabled val="1"/>
        </dgm:presLayoutVars>
      </dgm:prSet>
      <dgm:spPr/>
      <dgm:t>
        <a:bodyPr/>
        <a:lstStyle/>
        <a:p>
          <a:endParaRPr lang="ru-RU"/>
        </a:p>
      </dgm:t>
    </dgm:pt>
    <dgm:pt modelId="{F15F1D60-3E0D-4EBD-87E3-F95828856143}" type="pres">
      <dgm:prSet presAssocID="{EE40F58E-A602-44F1-AA7C-3336BECB7C60}" presName="dummy" presStyleCnt="0"/>
      <dgm:spPr/>
      <dgm:t>
        <a:bodyPr/>
        <a:lstStyle/>
        <a:p>
          <a:endParaRPr lang="ru-RU"/>
        </a:p>
      </dgm:t>
    </dgm:pt>
    <dgm:pt modelId="{204460BF-BD76-460A-82FF-CE5893D75059}" type="pres">
      <dgm:prSet presAssocID="{923B5591-0CA8-4163-9ED5-BAA54079823E}" presName="sibTrans" presStyleLbl="sibTrans2D1" presStyleIdx="1" presStyleCnt="4"/>
      <dgm:spPr/>
      <dgm:t>
        <a:bodyPr/>
        <a:lstStyle/>
        <a:p>
          <a:endParaRPr lang="ru-RU"/>
        </a:p>
      </dgm:t>
    </dgm:pt>
    <dgm:pt modelId="{28DF582B-5DE6-4E84-82AD-D7A9E11440DF}" type="pres">
      <dgm:prSet presAssocID="{B0A84FBF-B7E4-4D4B-AE5C-765766E95602}" presName="node" presStyleLbl="node1" presStyleIdx="2" presStyleCnt="4" custScaleX="152817" custScaleY="116680">
        <dgm:presLayoutVars>
          <dgm:bulletEnabled val="1"/>
        </dgm:presLayoutVars>
      </dgm:prSet>
      <dgm:spPr/>
      <dgm:t>
        <a:bodyPr/>
        <a:lstStyle/>
        <a:p>
          <a:endParaRPr lang="ru-RU"/>
        </a:p>
      </dgm:t>
    </dgm:pt>
    <dgm:pt modelId="{2D679710-61B8-4F0D-8DFF-5392190513C9}" type="pres">
      <dgm:prSet presAssocID="{B0A84FBF-B7E4-4D4B-AE5C-765766E95602}" presName="dummy" presStyleCnt="0"/>
      <dgm:spPr/>
      <dgm:t>
        <a:bodyPr/>
        <a:lstStyle/>
        <a:p>
          <a:endParaRPr lang="ru-RU"/>
        </a:p>
      </dgm:t>
    </dgm:pt>
    <dgm:pt modelId="{7AE9D94F-6AAB-4D29-8B96-71371D34509B}" type="pres">
      <dgm:prSet presAssocID="{5ED90DDD-40A6-4F50-BEE0-E6045728F9DB}" presName="sibTrans" presStyleLbl="sibTrans2D1" presStyleIdx="2" presStyleCnt="4"/>
      <dgm:spPr/>
      <dgm:t>
        <a:bodyPr/>
        <a:lstStyle/>
        <a:p>
          <a:endParaRPr lang="ru-RU"/>
        </a:p>
      </dgm:t>
    </dgm:pt>
    <dgm:pt modelId="{60A2803F-B6D6-483D-8000-8EF0DBF7F0ED}" type="pres">
      <dgm:prSet presAssocID="{1C701260-5CDA-48DD-860D-36D92F99DF0E}" presName="node" presStyleLbl="node1" presStyleIdx="3" presStyleCnt="4" custScaleX="138761" custScaleY="129752" custRadScaleRad="108349" custRadScaleInc="-3288">
        <dgm:presLayoutVars>
          <dgm:bulletEnabled val="1"/>
        </dgm:presLayoutVars>
      </dgm:prSet>
      <dgm:spPr/>
      <dgm:t>
        <a:bodyPr/>
        <a:lstStyle/>
        <a:p>
          <a:endParaRPr lang="ru-RU"/>
        </a:p>
      </dgm:t>
    </dgm:pt>
    <dgm:pt modelId="{188CBA92-4D88-4EA0-9406-29735A17539E}" type="pres">
      <dgm:prSet presAssocID="{1C701260-5CDA-48DD-860D-36D92F99DF0E}" presName="dummy" presStyleCnt="0"/>
      <dgm:spPr/>
      <dgm:t>
        <a:bodyPr/>
        <a:lstStyle/>
        <a:p>
          <a:endParaRPr lang="ru-RU"/>
        </a:p>
      </dgm:t>
    </dgm:pt>
    <dgm:pt modelId="{1636A1A0-C1DB-445C-8AB4-52AD05C06C24}" type="pres">
      <dgm:prSet presAssocID="{8E13526B-38B3-4225-833E-3EFE4D63AF90}" presName="sibTrans" presStyleLbl="sibTrans2D1" presStyleIdx="3" presStyleCnt="4"/>
      <dgm:spPr/>
      <dgm:t>
        <a:bodyPr/>
        <a:lstStyle/>
        <a:p>
          <a:endParaRPr lang="ru-RU"/>
        </a:p>
      </dgm:t>
    </dgm:pt>
  </dgm:ptLst>
  <dgm:cxnLst>
    <dgm:cxn modelId="{DAC00888-ED6F-4C96-A247-EAEFAD77A07F}" type="presOf" srcId="{923B5591-0CA8-4163-9ED5-BAA54079823E}" destId="{204460BF-BD76-460A-82FF-CE5893D75059}" srcOrd="0" destOrd="0" presId="urn:microsoft.com/office/officeart/2005/8/layout/radial6"/>
    <dgm:cxn modelId="{076270EF-B88E-4635-898B-867721B3B199}" type="presOf" srcId="{EE40F58E-A602-44F1-AA7C-3336BECB7C60}" destId="{E3F25520-B174-4AFA-ADAC-3053A7F79CFE}" srcOrd="0" destOrd="0" presId="urn:microsoft.com/office/officeart/2005/8/layout/radial6"/>
    <dgm:cxn modelId="{F4430F31-843C-408B-B751-A6B0919F9076}" srcId="{5ABC7ECA-16A6-45A7-97B4-9B840A46F32D}" destId="{E8B09582-66D1-4C29-837F-A1553B256202}" srcOrd="0" destOrd="0" parTransId="{C8889357-3EC8-4C6D-86C2-EBC9E28C269F}" sibTransId="{F63F03B0-000F-4B2D-8EA3-5AD23A62E593}"/>
    <dgm:cxn modelId="{6DD4EF02-9841-4956-8355-89DE28A7DB5B}" type="presOf" srcId="{1C701260-5CDA-48DD-860D-36D92F99DF0E}" destId="{60A2803F-B6D6-483D-8000-8EF0DBF7F0ED}" srcOrd="0" destOrd="0" presId="urn:microsoft.com/office/officeart/2005/8/layout/radial6"/>
    <dgm:cxn modelId="{04817FAD-8B2D-4E67-814D-0DC3602BFBCB}" srcId="{5ABC7ECA-16A6-45A7-97B4-9B840A46F32D}" destId="{B0A84FBF-B7E4-4D4B-AE5C-765766E95602}" srcOrd="2" destOrd="0" parTransId="{A5ADBD86-6005-472E-A279-2977F4E6A8E6}" sibTransId="{5ED90DDD-40A6-4F50-BEE0-E6045728F9DB}"/>
    <dgm:cxn modelId="{4AE7B5B1-3E85-442C-87B2-D99E02DE2060}" type="presOf" srcId="{B786C0EC-77B9-4173-95E6-55E9D8180F64}" destId="{63ADDF31-C8E7-4C95-A795-5D83DD96CB8F}" srcOrd="0" destOrd="0" presId="urn:microsoft.com/office/officeart/2005/8/layout/radial6"/>
    <dgm:cxn modelId="{72202B48-45A3-41F6-ACA6-05C93B85087E}" type="presOf" srcId="{8E13526B-38B3-4225-833E-3EFE4D63AF90}" destId="{1636A1A0-C1DB-445C-8AB4-52AD05C06C24}" srcOrd="0" destOrd="0" presId="urn:microsoft.com/office/officeart/2005/8/layout/radial6"/>
    <dgm:cxn modelId="{CEEB2A81-2A55-47E6-9273-B7B98601CDFB}" type="presOf" srcId="{E8B09582-66D1-4C29-837F-A1553B256202}" destId="{EFB074FF-22AA-48FF-A12B-A6F82C0F2084}" srcOrd="0" destOrd="0" presId="urn:microsoft.com/office/officeart/2005/8/layout/radial6"/>
    <dgm:cxn modelId="{DBAB8EB4-CB4B-429D-9F71-5ECA97F0C9FB}" srcId="{5ABC7ECA-16A6-45A7-97B4-9B840A46F32D}" destId="{EE40F58E-A602-44F1-AA7C-3336BECB7C60}" srcOrd="1" destOrd="0" parTransId="{B7B55309-8709-4593-B36F-EA4A49C96550}" sibTransId="{923B5591-0CA8-4163-9ED5-BAA54079823E}"/>
    <dgm:cxn modelId="{AD15A576-6019-4642-843B-991280C1DB1F}" type="presOf" srcId="{F63F03B0-000F-4B2D-8EA3-5AD23A62E593}" destId="{E1582A42-A3C2-4CEF-9AB0-B464528DE0FD}" srcOrd="0" destOrd="0" presId="urn:microsoft.com/office/officeart/2005/8/layout/radial6"/>
    <dgm:cxn modelId="{958E2381-8CA4-4F4F-87DB-9A83FB7654AB}" srcId="{5ABC7ECA-16A6-45A7-97B4-9B840A46F32D}" destId="{1C701260-5CDA-48DD-860D-36D92F99DF0E}" srcOrd="3" destOrd="0" parTransId="{13DA4E86-99E9-465B-B461-0A06E59011B1}" sibTransId="{8E13526B-38B3-4225-833E-3EFE4D63AF90}"/>
    <dgm:cxn modelId="{A0B9DE77-DCA7-4627-92C5-E4EA0C4E3410}" type="presOf" srcId="{5ED90DDD-40A6-4F50-BEE0-E6045728F9DB}" destId="{7AE9D94F-6AAB-4D29-8B96-71371D34509B}" srcOrd="0" destOrd="0" presId="urn:microsoft.com/office/officeart/2005/8/layout/radial6"/>
    <dgm:cxn modelId="{C7A98742-625E-4513-A671-8C93B406D343}" type="presOf" srcId="{5ABC7ECA-16A6-45A7-97B4-9B840A46F32D}" destId="{BAD358C4-DD1A-44FC-97E1-5D19EC56A7FE}" srcOrd="0" destOrd="0" presId="urn:microsoft.com/office/officeart/2005/8/layout/radial6"/>
    <dgm:cxn modelId="{77F9172C-FCA8-4809-BF39-3A268100794C}" type="presOf" srcId="{B0A84FBF-B7E4-4D4B-AE5C-765766E95602}" destId="{28DF582B-5DE6-4E84-82AD-D7A9E11440DF}" srcOrd="0" destOrd="0" presId="urn:microsoft.com/office/officeart/2005/8/layout/radial6"/>
    <dgm:cxn modelId="{597C0D9B-C717-4CE5-80F3-D698148A8370}" srcId="{B786C0EC-77B9-4173-95E6-55E9D8180F64}" destId="{5ABC7ECA-16A6-45A7-97B4-9B840A46F32D}" srcOrd="0" destOrd="0" parTransId="{1712E2CE-21AF-4F36-A0E8-12FBF1204AD1}" sibTransId="{D68F998B-C887-4B7D-8ADE-335C5541D324}"/>
    <dgm:cxn modelId="{E6E06D3C-1F53-418E-85FB-247A1274B7E3}" type="presParOf" srcId="{63ADDF31-C8E7-4C95-A795-5D83DD96CB8F}" destId="{BAD358C4-DD1A-44FC-97E1-5D19EC56A7FE}" srcOrd="0" destOrd="0" presId="urn:microsoft.com/office/officeart/2005/8/layout/radial6"/>
    <dgm:cxn modelId="{91D4D8F8-3A98-43E0-9688-B0DE023347DB}" type="presParOf" srcId="{63ADDF31-C8E7-4C95-A795-5D83DD96CB8F}" destId="{EFB074FF-22AA-48FF-A12B-A6F82C0F2084}" srcOrd="1" destOrd="0" presId="urn:microsoft.com/office/officeart/2005/8/layout/radial6"/>
    <dgm:cxn modelId="{F71DCDA7-000E-4940-BF0C-E49D8FFDC79F}" type="presParOf" srcId="{63ADDF31-C8E7-4C95-A795-5D83DD96CB8F}" destId="{C9468048-E70F-4945-9759-DDD26FB48BD1}" srcOrd="2" destOrd="0" presId="urn:microsoft.com/office/officeart/2005/8/layout/radial6"/>
    <dgm:cxn modelId="{20C667BD-FBAB-4099-A878-640F7F61B0F0}" type="presParOf" srcId="{63ADDF31-C8E7-4C95-A795-5D83DD96CB8F}" destId="{E1582A42-A3C2-4CEF-9AB0-B464528DE0FD}" srcOrd="3" destOrd="0" presId="urn:microsoft.com/office/officeart/2005/8/layout/radial6"/>
    <dgm:cxn modelId="{3CB66EB6-FFE5-4A3A-B329-B61DF6427B89}" type="presParOf" srcId="{63ADDF31-C8E7-4C95-A795-5D83DD96CB8F}" destId="{E3F25520-B174-4AFA-ADAC-3053A7F79CFE}" srcOrd="4" destOrd="0" presId="urn:microsoft.com/office/officeart/2005/8/layout/radial6"/>
    <dgm:cxn modelId="{779A4BB2-5CE3-4EDB-9F47-90E731E03133}" type="presParOf" srcId="{63ADDF31-C8E7-4C95-A795-5D83DD96CB8F}" destId="{F15F1D60-3E0D-4EBD-87E3-F95828856143}" srcOrd="5" destOrd="0" presId="urn:microsoft.com/office/officeart/2005/8/layout/radial6"/>
    <dgm:cxn modelId="{335959EC-A273-4451-9A85-1E107524F6BB}" type="presParOf" srcId="{63ADDF31-C8E7-4C95-A795-5D83DD96CB8F}" destId="{204460BF-BD76-460A-82FF-CE5893D75059}" srcOrd="6" destOrd="0" presId="urn:microsoft.com/office/officeart/2005/8/layout/radial6"/>
    <dgm:cxn modelId="{C5FCEDA6-B948-4805-ACFD-851CBC1CF7D8}" type="presParOf" srcId="{63ADDF31-C8E7-4C95-A795-5D83DD96CB8F}" destId="{28DF582B-5DE6-4E84-82AD-D7A9E11440DF}" srcOrd="7" destOrd="0" presId="urn:microsoft.com/office/officeart/2005/8/layout/radial6"/>
    <dgm:cxn modelId="{9E34B351-BAFD-4AFF-A95E-A77F61141930}" type="presParOf" srcId="{63ADDF31-C8E7-4C95-A795-5D83DD96CB8F}" destId="{2D679710-61B8-4F0D-8DFF-5392190513C9}" srcOrd="8" destOrd="0" presId="urn:microsoft.com/office/officeart/2005/8/layout/radial6"/>
    <dgm:cxn modelId="{FB0BF2DB-C485-462F-84E8-C1DA3BEC629F}" type="presParOf" srcId="{63ADDF31-C8E7-4C95-A795-5D83DD96CB8F}" destId="{7AE9D94F-6AAB-4D29-8B96-71371D34509B}" srcOrd="9" destOrd="0" presId="urn:microsoft.com/office/officeart/2005/8/layout/radial6"/>
    <dgm:cxn modelId="{2BB08D92-9A99-4451-BA53-1FE4A27FF461}" type="presParOf" srcId="{63ADDF31-C8E7-4C95-A795-5D83DD96CB8F}" destId="{60A2803F-B6D6-483D-8000-8EF0DBF7F0ED}" srcOrd="10" destOrd="0" presId="urn:microsoft.com/office/officeart/2005/8/layout/radial6"/>
    <dgm:cxn modelId="{AFC6920B-C273-4A49-97D1-9804BA273CA1}" type="presParOf" srcId="{63ADDF31-C8E7-4C95-A795-5D83DD96CB8F}" destId="{188CBA92-4D88-4EA0-9406-29735A17539E}" srcOrd="11" destOrd="0" presId="urn:microsoft.com/office/officeart/2005/8/layout/radial6"/>
    <dgm:cxn modelId="{53B63E32-EEAC-40D7-A181-3A32500195D2}" type="presParOf" srcId="{63ADDF31-C8E7-4C95-A795-5D83DD96CB8F}" destId="{1636A1A0-C1DB-445C-8AB4-52AD05C06C2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C4B185-64DA-4432-B5B2-20E41136685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46B80F6D-1EDA-4D0F-85CB-429A044C8E69}">
      <dgm:prSet/>
      <dgm:spPr/>
      <dgm:t>
        <a:bodyPr/>
        <a:lstStyle/>
        <a:p>
          <a:pPr rtl="0"/>
          <a:r>
            <a:rPr lang="ru-RU" dirty="0" smtClean="0"/>
            <a:t>Постепенное упразднение общего надзора и передача его функций гражданским организациям</a:t>
          </a:r>
          <a:endParaRPr lang="ru-RU" dirty="0"/>
        </a:p>
      </dgm:t>
    </dgm:pt>
    <dgm:pt modelId="{D105E14F-285F-48BA-A8AC-2C558DEDBD7E}" type="parTrans" cxnId="{4AC9D4F4-56C4-4D48-8FEC-E88EB56BD945}">
      <dgm:prSet/>
      <dgm:spPr/>
      <dgm:t>
        <a:bodyPr/>
        <a:lstStyle/>
        <a:p>
          <a:endParaRPr lang="ru-RU"/>
        </a:p>
      </dgm:t>
    </dgm:pt>
    <dgm:pt modelId="{0A2C87F7-8ADC-4874-8B9D-234102A7BD8A}" type="sibTrans" cxnId="{4AC9D4F4-56C4-4D48-8FEC-E88EB56BD945}">
      <dgm:prSet/>
      <dgm:spPr/>
      <dgm:t>
        <a:bodyPr/>
        <a:lstStyle/>
        <a:p>
          <a:endParaRPr lang="ru-RU"/>
        </a:p>
      </dgm:t>
    </dgm:pt>
    <dgm:pt modelId="{871AD2CA-92E4-4891-9D4D-1180D7483537}">
      <dgm:prSet/>
      <dgm:spPr/>
      <dgm:t>
        <a:bodyPr/>
        <a:lstStyle/>
        <a:p>
          <a:pPr rtl="0"/>
          <a:r>
            <a:rPr lang="ru-RU" dirty="0" smtClean="0"/>
            <a:t>Усиление роли государственного обвинителя в суде</a:t>
          </a:r>
          <a:endParaRPr lang="ru-RU" dirty="0"/>
        </a:p>
      </dgm:t>
    </dgm:pt>
    <dgm:pt modelId="{320A6105-6A89-430F-8568-2A12F76936F9}" type="parTrans" cxnId="{B7980BFD-D2C2-40B8-92EE-1BCA58974182}">
      <dgm:prSet/>
      <dgm:spPr/>
      <dgm:t>
        <a:bodyPr/>
        <a:lstStyle/>
        <a:p>
          <a:endParaRPr lang="ru-RU"/>
        </a:p>
      </dgm:t>
    </dgm:pt>
    <dgm:pt modelId="{87A6B7E9-D2F4-4E8E-B324-126FE2B73CFC}" type="sibTrans" cxnId="{B7980BFD-D2C2-40B8-92EE-1BCA58974182}">
      <dgm:prSet/>
      <dgm:spPr/>
      <dgm:t>
        <a:bodyPr/>
        <a:lstStyle/>
        <a:p>
          <a:endParaRPr lang="ru-RU"/>
        </a:p>
      </dgm:t>
    </dgm:pt>
    <dgm:pt modelId="{0B063407-390C-4602-8D18-836F1E3363C9}">
      <dgm:prSet/>
      <dgm:spPr/>
      <dgm:t>
        <a:bodyPr/>
        <a:lstStyle/>
        <a:p>
          <a:pPr rtl="0"/>
          <a:r>
            <a:rPr lang="ru-RU" dirty="0" smtClean="0"/>
            <a:t>Слияние работы по надзору за следствием и ОРД</a:t>
          </a:r>
          <a:endParaRPr lang="ru-RU" dirty="0"/>
        </a:p>
      </dgm:t>
    </dgm:pt>
    <dgm:pt modelId="{CC093368-CB28-437D-93C3-A257DB86E5C7}" type="parTrans" cxnId="{1758B25B-F116-48FC-BE57-CB15DCEC4376}">
      <dgm:prSet/>
      <dgm:spPr/>
      <dgm:t>
        <a:bodyPr/>
        <a:lstStyle/>
        <a:p>
          <a:endParaRPr lang="ru-RU"/>
        </a:p>
      </dgm:t>
    </dgm:pt>
    <dgm:pt modelId="{DE4DB20E-FBC5-4111-A243-0DC347FD154B}" type="sibTrans" cxnId="{1758B25B-F116-48FC-BE57-CB15DCEC4376}">
      <dgm:prSet/>
      <dgm:spPr/>
      <dgm:t>
        <a:bodyPr/>
        <a:lstStyle/>
        <a:p>
          <a:endParaRPr lang="ru-RU"/>
        </a:p>
      </dgm:t>
    </dgm:pt>
    <dgm:pt modelId="{5C2A2332-35EC-45D0-BDEE-2B55F5E67016}">
      <dgm:prSet/>
      <dgm:spPr/>
      <dgm:t>
        <a:bodyPr/>
        <a:lstStyle/>
        <a:p>
          <a:pPr rtl="0"/>
          <a:r>
            <a:rPr lang="ru-RU" dirty="0" smtClean="0"/>
            <a:t>Постепенная </a:t>
          </a:r>
          <a:r>
            <a:rPr lang="ru-RU" dirty="0" err="1" smtClean="0"/>
            <a:t>деформализация</a:t>
          </a:r>
          <a:r>
            <a:rPr lang="ru-RU" dirty="0" smtClean="0"/>
            <a:t> следствия</a:t>
          </a:r>
          <a:endParaRPr lang="ru-RU" dirty="0"/>
        </a:p>
      </dgm:t>
    </dgm:pt>
    <dgm:pt modelId="{38B5BF0B-327B-4893-B82A-0C403B0395EB}" type="parTrans" cxnId="{1101B3FD-2AC0-43BF-A233-8F1951AFCB1D}">
      <dgm:prSet/>
      <dgm:spPr/>
      <dgm:t>
        <a:bodyPr/>
        <a:lstStyle/>
        <a:p>
          <a:endParaRPr lang="ru-RU"/>
        </a:p>
      </dgm:t>
    </dgm:pt>
    <dgm:pt modelId="{BF958FD5-F258-4DE2-9659-DB73E4CAE94D}" type="sibTrans" cxnId="{1101B3FD-2AC0-43BF-A233-8F1951AFCB1D}">
      <dgm:prSet/>
      <dgm:spPr/>
      <dgm:t>
        <a:bodyPr/>
        <a:lstStyle/>
        <a:p>
          <a:endParaRPr lang="ru-RU"/>
        </a:p>
      </dgm:t>
    </dgm:pt>
    <dgm:pt modelId="{3CE97AF6-B956-466F-9B5F-F6B836F1C83D}">
      <dgm:prSet/>
      <dgm:spPr/>
      <dgm:t>
        <a:bodyPr/>
        <a:lstStyle/>
        <a:p>
          <a:pPr rtl="0"/>
          <a:r>
            <a:rPr lang="ru-RU" dirty="0" smtClean="0"/>
            <a:t>Переход от принципа неотвратимости наказания к принципу целесообразности уголовного преследования</a:t>
          </a:r>
          <a:endParaRPr lang="ru-RU" dirty="0"/>
        </a:p>
      </dgm:t>
    </dgm:pt>
    <dgm:pt modelId="{434C2D2B-0B52-48FE-B977-2D3D002EA807}" type="parTrans" cxnId="{46F55436-CA45-40DD-9DA1-8CC55E00E620}">
      <dgm:prSet/>
      <dgm:spPr/>
      <dgm:t>
        <a:bodyPr/>
        <a:lstStyle/>
        <a:p>
          <a:endParaRPr lang="ru-RU"/>
        </a:p>
      </dgm:t>
    </dgm:pt>
    <dgm:pt modelId="{06CC2F31-C2CB-4DA7-AFAF-490ACEDF4EBC}" type="sibTrans" cxnId="{46F55436-CA45-40DD-9DA1-8CC55E00E620}">
      <dgm:prSet/>
      <dgm:spPr/>
      <dgm:t>
        <a:bodyPr/>
        <a:lstStyle/>
        <a:p>
          <a:endParaRPr lang="ru-RU"/>
        </a:p>
      </dgm:t>
    </dgm:pt>
    <dgm:pt modelId="{D5DF7612-C2C7-4C14-8A63-F91348859630}" type="pres">
      <dgm:prSet presAssocID="{6DC4B185-64DA-4432-B5B2-20E411366859}" presName="linear" presStyleCnt="0">
        <dgm:presLayoutVars>
          <dgm:animLvl val="lvl"/>
          <dgm:resizeHandles val="exact"/>
        </dgm:presLayoutVars>
      </dgm:prSet>
      <dgm:spPr/>
      <dgm:t>
        <a:bodyPr/>
        <a:lstStyle/>
        <a:p>
          <a:endParaRPr lang="ru-RU"/>
        </a:p>
      </dgm:t>
    </dgm:pt>
    <dgm:pt modelId="{AEC1C776-7BC5-4E05-9FC6-B25EF0861715}" type="pres">
      <dgm:prSet presAssocID="{46B80F6D-1EDA-4D0F-85CB-429A044C8E69}" presName="parentText" presStyleLbl="node1" presStyleIdx="0" presStyleCnt="5">
        <dgm:presLayoutVars>
          <dgm:chMax val="0"/>
          <dgm:bulletEnabled val="1"/>
        </dgm:presLayoutVars>
      </dgm:prSet>
      <dgm:spPr/>
      <dgm:t>
        <a:bodyPr/>
        <a:lstStyle/>
        <a:p>
          <a:endParaRPr lang="ru-RU"/>
        </a:p>
      </dgm:t>
    </dgm:pt>
    <dgm:pt modelId="{AC8356B8-71F8-436B-A6F6-9C999D513D84}" type="pres">
      <dgm:prSet presAssocID="{0A2C87F7-8ADC-4874-8B9D-234102A7BD8A}" presName="spacer" presStyleCnt="0"/>
      <dgm:spPr/>
      <dgm:t>
        <a:bodyPr/>
        <a:lstStyle/>
        <a:p>
          <a:endParaRPr lang="ru-RU"/>
        </a:p>
      </dgm:t>
    </dgm:pt>
    <dgm:pt modelId="{F2B1D347-289F-4BEF-90E6-7650EFC1BEB3}" type="pres">
      <dgm:prSet presAssocID="{871AD2CA-92E4-4891-9D4D-1180D7483537}" presName="parentText" presStyleLbl="node1" presStyleIdx="1" presStyleCnt="5">
        <dgm:presLayoutVars>
          <dgm:chMax val="0"/>
          <dgm:bulletEnabled val="1"/>
        </dgm:presLayoutVars>
      </dgm:prSet>
      <dgm:spPr/>
      <dgm:t>
        <a:bodyPr/>
        <a:lstStyle/>
        <a:p>
          <a:endParaRPr lang="ru-RU"/>
        </a:p>
      </dgm:t>
    </dgm:pt>
    <dgm:pt modelId="{C7A1FA97-035E-4E65-99EA-BC0830CA85C0}" type="pres">
      <dgm:prSet presAssocID="{87A6B7E9-D2F4-4E8E-B324-126FE2B73CFC}" presName="spacer" presStyleCnt="0"/>
      <dgm:spPr/>
      <dgm:t>
        <a:bodyPr/>
        <a:lstStyle/>
        <a:p>
          <a:endParaRPr lang="ru-RU"/>
        </a:p>
      </dgm:t>
    </dgm:pt>
    <dgm:pt modelId="{C550A048-09D5-42B0-AE59-AB643159754E}" type="pres">
      <dgm:prSet presAssocID="{0B063407-390C-4602-8D18-836F1E3363C9}" presName="parentText" presStyleLbl="node1" presStyleIdx="2" presStyleCnt="5">
        <dgm:presLayoutVars>
          <dgm:chMax val="0"/>
          <dgm:bulletEnabled val="1"/>
        </dgm:presLayoutVars>
      </dgm:prSet>
      <dgm:spPr/>
      <dgm:t>
        <a:bodyPr/>
        <a:lstStyle/>
        <a:p>
          <a:endParaRPr lang="ru-RU"/>
        </a:p>
      </dgm:t>
    </dgm:pt>
    <dgm:pt modelId="{E7FABE5C-AFE2-44AF-9547-BE5BC7D2F980}" type="pres">
      <dgm:prSet presAssocID="{DE4DB20E-FBC5-4111-A243-0DC347FD154B}" presName="spacer" presStyleCnt="0"/>
      <dgm:spPr/>
      <dgm:t>
        <a:bodyPr/>
        <a:lstStyle/>
        <a:p>
          <a:endParaRPr lang="ru-RU"/>
        </a:p>
      </dgm:t>
    </dgm:pt>
    <dgm:pt modelId="{9737A85C-4BE4-4F0A-AC38-3374FD5FF979}" type="pres">
      <dgm:prSet presAssocID="{5C2A2332-35EC-45D0-BDEE-2B55F5E67016}" presName="parentText" presStyleLbl="node1" presStyleIdx="3" presStyleCnt="5">
        <dgm:presLayoutVars>
          <dgm:chMax val="0"/>
          <dgm:bulletEnabled val="1"/>
        </dgm:presLayoutVars>
      </dgm:prSet>
      <dgm:spPr/>
      <dgm:t>
        <a:bodyPr/>
        <a:lstStyle/>
        <a:p>
          <a:endParaRPr lang="ru-RU"/>
        </a:p>
      </dgm:t>
    </dgm:pt>
    <dgm:pt modelId="{EAB46CCE-03A1-4411-A9E0-43A1AB0FE205}" type="pres">
      <dgm:prSet presAssocID="{BF958FD5-F258-4DE2-9659-DB73E4CAE94D}" presName="spacer" presStyleCnt="0"/>
      <dgm:spPr/>
      <dgm:t>
        <a:bodyPr/>
        <a:lstStyle/>
        <a:p>
          <a:endParaRPr lang="ru-RU"/>
        </a:p>
      </dgm:t>
    </dgm:pt>
    <dgm:pt modelId="{232ED0D6-4E7C-417D-95FA-8FE1D2967605}" type="pres">
      <dgm:prSet presAssocID="{3CE97AF6-B956-466F-9B5F-F6B836F1C83D}" presName="parentText" presStyleLbl="node1" presStyleIdx="4" presStyleCnt="5">
        <dgm:presLayoutVars>
          <dgm:chMax val="0"/>
          <dgm:bulletEnabled val="1"/>
        </dgm:presLayoutVars>
      </dgm:prSet>
      <dgm:spPr/>
      <dgm:t>
        <a:bodyPr/>
        <a:lstStyle/>
        <a:p>
          <a:endParaRPr lang="ru-RU"/>
        </a:p>
      </dgm:t>
    </dgm:pt>
  </dgm:ptLst>
  <dgm:cxnLst>
    <dgm:cxn modelId="{966BC1AA-CE74-45BC-8962-D74769BFB645}" type="presOf" srcId="{871AD2CA-92E4-4891-9D4D-1180D7483537}" destId="{F2B1D347-289F-4BEF-90E6-7650EFC1BEB3}" srcOrd="0" destOrd="0" presId="urn:microsoft.com/office/officeart/2005/8/layout/vList2"/>
    <dgm:cxn modelId="{46F55436-CA45-40DD-9DA1-8CC55E00E620}" srcId="{6DC4B185-64DA-4432-B5B2-20E411366859}" destId="{3CE97AF6-B956-466F-9B5F-F6B836F1C83D}" srcOrd="4" destOrd="0" parTransId="{434C2D2B-0B52-48FE-B977-2D3D002EA807}" sibTransId="{06CC2F31-C2CB-4DA7-AFAF-490ACEDF4EBC}"/>
    <dgm:cxn modelId="{4F2CD9A7-F786-4954-B9A7-AFCA4FF30C84}" type="presOf" srcId="{0B063407-390C-4602-8D18-836F1E3363C9}" destId="{C550A048-09D5-42B0-AE59-AB643159754E}" srcOrd="0" destOrd="0" presId="urn:microsoft.com/office/officeart/2005/8/layout/vList2"/>
    <dgm:cxn modelId="{0C19507A-8AE8-40BC-8928-D201805314EC}" type="presOf" srcId="{3CE97AF6-B956-466F-9B5F-F6B836F1C83D}" destId="{232ED0D6-4E7C-417D-95FA-8FE1D2967605}" srcOrd="0" destOrd="0" presId="urn:microsoft.com/office/officeart/2005/8/layout/vList2"/>
    <dgm:cxn modelId="{B7980BFD-D2C2-40B8-92EE-1BCA58974182}" srcId="{6DC4B185-64DA-4432-B5B2-20E411366859}" destId="{871AD2CA-92E4-4891-9D4D-1180D7483537}" srcOrd="1" destOrd="0" parTransId="{320A6105-6A89-430F-8568-2A12F76936F9}" sibTransId="{87A6B7E9-D2F4-4E8E-B324-126FE2B73CFC}"/>
    <dgm:cxn modelId="{1101B3FD-2AC0-43BF-A233-8F1951AFCB1D}" srcId="{6DC4B185-64DA-4432-B5B2-20E411366859}" destId="{5C2A2332-35EC-45D0-BDEE-2B55F5E67016}" srcOrd="3" destOrd="0" parTransId="{38B5BF0B-327B-4893-B82A-0C403B0395EB}" sibTransId="{BF958FD5-F258-4DE2-9659-DB73E4CAE94D}"/>
    <dgm:cxn modelId="{897189AB-C376-4427-9F4F-793CD93856C1}" type="presOf" srcId="{6DC4B185-64DA-4432-B5B2-20E411366859}" destId="{D5DF7612-C2C7-4C14-8A63-F91348859630}" srcOrd="0" destOrd="0" presId="urn:microsoft.com/office/officeart/2005/8/layout/vList2"/>
    <dgm:cxn modelId="{4AC9D4F4-56C4-4D48-8FEC-E88EB56BD945}" srcId="{6DC4B185-64DA-4432-B5B2-20E411366859}" destId="{46B80F6D-1EDA-4D0F-85CB-429A044C8E69}" srcOrd="0" destOrd="0" parTransId="{D105E14F-285F-48BA-A8AC-2C558DEDBD7E}" sibTransId="{0A2C87F7-8ADC-4874-8B9D-234102A7BD8A}"/>
    <dgm:cxn modelId="{1758B25B-F116-48FC-BE57-CB15DCEC4376}" srcId="{6DC4B185-64DA-4432-B5B2-20E411366859}" destId="{0B063407-390C-4602-8D18-836F1E3363C9}" srcOrd="2" destOrd="0" parTransId="{CC093368-CB28-437D-93C3-A257DB86E5C7}" sibTransId="{DE4DB20E-FBC5-4111-A243-0DC347FD154B}"/>
    <dgm:cxn modelId="{DE8996BA-D42E-49E9-B0E9-19BCD6DBC8DA}" type="presOf" srcId="{46B80F6D-1EDA-4D0F-85CB-429A044C8E69}" destId="{AEC1C776-7BC5-4E05-9FC6-B25EF0861715}" srcOrd="0" destOrd="0" presId="urn:microsoft.com/office/officeart/2005/8/layout/vList2"/>
    <dgm:cxn modelId="{7B1482D5-8E00-45CC-B736-49F1899A0433}" type="presOf" srcId="{5C2A2332-35EC-45D0-BDEE-2B55F5E67016}" destId="{9737A85C-4BE4-4F0A-AC38-3374FD5FF979}" srcOrd="0" destOrd="0" presId="urn:microsoft.com/office/officeart/2005/8/layout/vList2"/>
    <dgm:cxn modelId="{969EC711-5B1A-4477-B5E8-A2F38003A9FD}" type="presParOf" srcId="{D5DF7612-C2C7-4C14-8A63-F91348859630}" destId="{AEC1C776-7BC5-4E05-9FC6-B25EF0861715}" srcOrd="0" destOrd="0" presId="urn:microsoft.com/office/officeart/2005/8/layout/vList2"/>
    <dgm:cxn modelId="{36B97FC0-01E3-4817-A747-F72B2C0187DC}" type="presParOf" srcId="{D5DF7612-C2C7-4C14-8A63-F91348859630}" destId="{AC8356B8-71F8-436B-A6F6-9C999D513D84}" srcOrd="1" destOrd="0" presId="urn:microsoft.com/office/officeart/2005/8/layout/vList2"/>
    <dgm:cxn modelId="{1F978BE8-A858-473A-A7A6-2049A631A2F9}" type="presParOf" srcId="{D5DF7612-C2C7-4C14-8A63-F91348859630}" destId="{F2B1D347-289F-4BEF-90E6-7650EFC1BEB3}" srcOrd="2" destOrd="0" presId="urn:microsoft.com/office/officeart/2005/8/layout/vList2"/>
    <dgm:cxn modelId="{C25EC724-8698-4195-BED4-D03ACAC68C45}" type="presParOf" srcId="{D5DF7612-C2C7-4C14-8A63-F91348859630}" destId="{C7A1FA97-035E-4E65-99EA-BC0830CA85C0}" srcOrd="3" destOrd="0" presId="urn:microsoft.com/office/officeart/2005/8/layout/vList2"/>
    <dgm:cxn modelId="{5F18C980-99EF-46FD-90EA-121F9FAD2E27}" type="presParOf" srcId="{D5DF7612-C2C7-4C14-8A63-F91348859630}" destId="{C550A048-09D5-42B0-AE59-AB643159754E}" srcOrd="4" destOrd="0" presId="urn:microsoft.com/office/officeart/2005/8/layout/vList2"/>
    <dgm:cxn modelId="{2346BB13-E3D7-43AC-BD0A-6EBF2EF10176}" type="presParOf" srcId="{D5DF7612-C2C7-4C14-8A63-F91348859630}" destId="{E7FABE5C-AFE2-44AF-9547-BE5BC7D2F980}" srcOrd="5" destOrd="0" presId="urn:microsoft.com/office/officeart/2005/8/layout/vList2"/>
    <dgm:cxn modelId="{74EC4F31-AFB9-4B3C-BE67-EF1E5AF6CBCA}" type="presParOf" srcId="{D5DF7612-C2C7-4C14-8A63-F91348859630}" destId="{9737A85C-4BE4-4F0A-AC38-3374FD5FF979}" srcOrd="6" destOrd="0" presId="urn:microsoft.com/office/officeart/2005/8/layout/vList2"/>
    <dgm:cxn modelId="{A0462F35-507A-4C1F-A254-D69143BFD286}" type="presParOf" srcId="{D5DF7612-C2C7-4C14-8A63-F91348859630}" destId="{EAB46CCE-03A1-4411-A9E0-43A1AB0FE205}" srcOrd="7" destOrd="0" presId="urn:microsoft.com/office/officeart/2005/8/layout/vList2"/>
    <dgm:cxn modelId="{A9AD4B25-3AD7-4F1A-8438-DFADCFB7EED7}" type="presParOf" srcId="{D5DF7612-C2C7-4C14-8A63-F91348859630}" destId="{232ED0D6-4E7C-417D-95FA-8FE1D296760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B82C2-02F1-4D48-BF18-B22C9FFCAE8C}">
      <dsp:nvSpPr>
        <dsp:cNvPr id="0" name=""/>
        <dsp:cNvSpPr/>
      </dsp:nvSpPr>
      <dsp:spPr>
        <a:xfrm rot="5400000">
          <a:off x="5318484" y="-2805242"/>
          <a:ext cx="853975" cy="679705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ru-RU" sz="1600" kern="1200" dirty="0" smtClean="0"/>
            <a:t>В России регистрируется в разы меньше преступлений – 2100 на 100 тыс. в год. Швеция 15000 , Германия 7400, США 3460, Польша 3000 </a:t>
          </a:r>
          <a:endParaRPr lang="ru-RU" sz="1600" kern="1200" dirty="0"/>
        </a:p>
      </dsp:txBody>
      <dsp:txXfrm rot="-5400000">
        <a:off x="2346944" y="207986"/>
        <a:ext cx="6755367" cy="770599"/>
      </dsp:txXfrm>
    </dsp:sp>
    <dsp:sp modelId="{0947A3E9-603E-4AC8-8EC2-E6BBA599DC71}">
      <dsp:nvSpPr>
        <dsp:cNvPr id="0" name=""/>
        <dsp:cNvSpPr/>
      </dsp:nvSpPr>
      <dsp:spPr>
        <a:xfrm>
          <a:off x="54" y="1958"/>
          <a:ext cx="2346835" cy="10674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ru-RU" sz="1900" kern="1200" dirty="0" smtClean="0"/>
            <a:t>Избирательно регистрирует преступления</a:t>
          </a:r>
          <a:endParaRPr lang="ru-RU" sz="1900" kern="1200" dirty="0"/>
        </a:p>
      </dsp:txBody>
      <dsp:txXfrm>
        <a:off x="52164" y="54068"/>
        <a:ext cx="2242615" cy="963249"/>
      </dsp:txXfrm>
    </dsp:sp>
    <dsp:sp modelId="{989C7E31-182A-41F9-B0A6-DA8C67557FA5}">
      <dsp:nvSpPr>
        <dsp:cNvPr id="0" name=""/>
        <dsp:cNvSpPr/>
      </dsp:nvSpPr>
      <dsp:spPr>
        <a:xfrm rot="5400000">
          <a:off x="5318430" y="-1741991"/>
          <a:ext cx="853975" cy="679705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ru-RU" sz="1600" kern="1200" dirty="0" smtClean="0"/>
            <a:t>В 92 % уголовных дел, переданных в суды районного уровня, есть признание подозреваемого – в работу принимаются простые дела и с готовым подозреваемым</a:t>
          </a:r>
          <a:endParaRPr lang="ru-RU" sz="1600" kern="1200" dirty="0"/>
        </a:p>
      </dsp:txBody>
      <dsp:txXfrm rot="-5400000">
        <a:off x="2346890" y="1271237"/>
        <a:ext cx="6755367" cy="770599"/>
      </dsp:txXfrm>
    </dsp:sp>
    <dsp:sp modelId="{AF69D075-0FD7-4778-BB6A-22F16F1523D4}">
      <dsp:nvSpPr>
        <dsp:cNvPr id="0" name=""/>
        <dsp:cNvSpPr/>
      </dsp:nvSpPr>
      <dsp:spPr>
        <a:xfrm>
          <a:off x="54" y="1122801"/>
          <a:ext cx="2346835" cy="10674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ru-RU" sz="1900" kern="1200" dirty="0" smtClean="0"/>
            <a:t>Не работает по сложным преступлениям</a:t>
          </a:r>
          <a:endParaRPr lang="ru-RU" sz="1900" kern="1200" dirty="0"/>
        </a:p>
      </dsp:txBody>
      <dsp:txXfrm>
        <a:off x="52164" y="1174911"/>
        <a:ext cx="2242615" cy="963249"/>
      </dsp:txXfrm>
    </dsp:sp>
    <dsp:sp modelId="{9D2A04F4-E9E6-40D2-BB6F-652773DC4153}">
      <dsp:nvSpPr>
        <dsp:cNvPr id="0" name=""/>
        <dsp:cNvSpPr/>
      </dsp:nvSpPr>
      <dsp:spPr>
        <a:xfrm rot="5400000">
          <a:off x="5189257" y="-601014"/>
          <a:ext cx="1101099" cy="679041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ru-RU" sz="1600" kern="1200" dirty="0" smtClean="0"/>
            <a:t>Граждане все чаще создают отряды самообороны, дружины</a:t>
          </a:r>
          <a:endParaRPr lang="ru-RU" sz="1600" kern="1200" dirty="0"/>
        </a:p>
        <a:p>
          <a:pPr marL="171450" lvl="1" indent="-171450" algn="l" defTabSz="711200" rtl="0">
            <a:lnSpc>
              <a:spcPct val="90000"/>
            </a:lnSpc>
            <a:spcBef>
              <a:spcPct val="0"/>
            </a:spcBef>
            <a:spcAft>
              <a:spcPct val="15000"/>
            </a:spcAft>
            <a:buChar char="••"/>
          </a:pPr>
          <a:r>
            <a:rPr lang="ru-RU" sz="1600" kern="1200" dirty="0" smtClean="0"/>
            <a:t>Общество, местные власти не имеют возможности контролировать работу правоохранительных органов  на своей территории</a:t>
          </a:r>
          <a:endParaRPr lang="ru-RU" sz="1600" kern="1200" dirty="0"/>
        </a:p>
      </dsp:txBody>
      <dsp:txXfrm rot="-5400000">
        <a:off x="2344599" y="2297395"/>
        <a:ext cx="6736666" cy="993597"/>
      </dsp:txXfrm>
    </dsp:sp>
    <dsp:sp modelId="{F2E7D38D-9A41-4B23-8C65-FEEDD80CE39E}">
      <dsp:nvSpPr>
        <dsp:cNvPr id="0" name=""/>
        <dsp:cNvSpPr/>
      </dsp:nvSpPr>
      <dsp:spPr>
        <a:xfrm>
          <a:off x="54" y="2260459"/>
          <a:ext cx="2344544" cy="10674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ru-RU" sz="1900" kern="1200" dirty="0" smtClean="0"/>
            <a:t>Нет связи с первичными сообществами</a:t>
          </a:r>
          <a:endParaRPr lang="ru-RU" sz="1900" kern="1200" dirty="0"/>
        </a:p>
      </dsp:txBody>
      <dsp:txXfrm>
        <a:off x="52164" y="2312569"/>
        <a:ext cx="2240324" cy="963249"/>
      </dsp:txXfrm>
    </dsp:sp>
    <dsp:sp modelId="{C4638144-0A0B-4FF6-945B-9DCA85340D38}">
      <dsp:nvSpPr>
        <dsp:cNvPr id="0" name=""/>
        <dsp:cNvSpPr/>
      </dsp:nvSpPr>
      <dsp:spPr>
        <a:xfrm rot="5400000">
          <a:off x="5080859" y="1760850"/>
          <a:ext cx="1270280" cy="679041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ru-RU" sz="1600" kern="1200" dirty="0" smtClean="0"/>
            <a:t>Отчетность по преступности и раскрываемости фальсифицируется и подгоняется под показатели  </a:t>
          </a:r>
          <a:endParaRPr lang="ru-RU" sz="1600" kern="1200" dirty="0"/>
        </a:p>
        <a:p>
          <a:pPr marL="171450" lvl="1" indent="-171450" algn="l" defTabSz="711200" rtl="0">
            <a:lnSpc>
              <a:spcPct val="90000"/>
            </a:lnSpc>
            <a:spcBef>
              <a:spcPct val="0"/>
            </a:spcBef>
            <a:spcAft>
              <a:spcPct val="15000"/>
            </a:spcAft>
            <a:buChar char="••"/>
          </a:pPr>
          <a:r>
            <a:rPr lang="ru-RU" sz="1600" kern="1200" dirty="0" smtClean="0"/>
            <a:t>Раскрываемость по имущественным преступлениям в развитых странах – от 10 до 40%; по насильственным – от 40 до 80%. В РФ – 60 и 90%</a:t>
          </a:r>
          <a:endParaRPr lang="ru-RU" sz="1600" kern="1200" dirty="0"/>
        </a:p>
      </dsp:txBody>
      <dsp:txXfrm rot="-5400000">
        <a:off x="2320791" y="4582928"/>
        <a:ext cx="6728407" cy="1146260"/>
      </dsp:txXfrm>
    </dsp:sp>
    <dsp:sp modelId="{E0568294-CFEC-4817-B4F0-6BA20CFD5927}">
      <dsp:nvSpPr>
        <dsp:cNvPr id="0" name=""/>
        <dsp:cNvSpPr/>
      </dsp:nvSpPr>
      <dsp:spPr>
        <a:xfrm>
          <a:off x="5" y="4571999"/>
          <a:ext cx="2344544" cy="10674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ru-RU" sz="1900" kern="1200" dirty="0" smtClean="0"/>
            <a:t>Нет адекватной картины преступности</a:t>
          </a:r>
          <a:endParaRPr lang="ru-RU" sz="1900" kern="1200" dirty="0"/>
        </a:p>
      </dsp:txBody>
      <dsp:txXfrm>
        <a:off x="52115" y="4624109"/>
        <a:ext cx="2240324" cy="963249"/>
      </dsp:txXfrm>
    </dsp:sp>
    <dsp:sp modelId="{8BD61807-96A1-4651-950A-A5A95D269FDC}">
      <dsp:nvSpPr>
        <dsp:cNvPr id="0" name=""/>
        <dsp:cNvSpPr/>
      </dsp:nvSpPr>
      <dsp:spPr>
        <a:xfrm rot="5400000">
          <a:off x="5318484" y="533657"/>
          <a:ext cx="853975" cy="679705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ru-RU" sz="1600" kern="1200" dirty="0" smtClean="0"/>
            <a:t>Громкие случаи пыток, насилия способствуют отчуждению общества и негативному восприятию правоохранительных органов населением</a:t>
          </a:r>
          <a:endParaRPr lang="ru-RU" sz="1600" kern="1200" dirty="0"/>
        </a:p>
      </dsp:txBody>
      <dsp:txXfrm rot="-5400000">
        <a:off x="2346944" y="3546885"/>
        <a:ext cx="6755367" cy="770599"/>
      </dsp:txXfrm>
    </dsp:sp>
    <dsp:sp modelId="{CEBCBF57-B265-4A3A-9756-40217BCF6E3F}">
      <dsp:nvSpPr>
        <dsp:cNvPr id="0" name=""/>
        <dsp:cNvSpPr/>
      </dsp:nvSpPr>
      <dsp:spPr>
        <a:xfrm>
          <a:off x="12788" y="3429001"/>
          <a:ext cx="2346835" cy="10674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ru-RU" sz="1900" kern="1200" dirty="0" smtClean="0"/>
            <a:t>Применяет незаконные методы расследования</a:t>
          </a:r>
          <a:endParaRPr lang="ru-RU" sz="1900" kern="1200" dirty="0"/>
        </a:p>
      </dsp:txBody>
      <dsp:txXfrm>
        <a:off x="64898" y="3481111"/>
        <a:ext cx="2242615" cy="963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3BD2F-3AA7-4420-8B24-CBFD2D60E4FD}">
      <dsp:nvSpPr>
        <dsp:cNvPr id="0" name=""/>
        <dsp:cNvSpPr/>
      </dsp:nvSpPr>
      <dsp:spPr>
        <a:xfrm>
          <a:off x="2839506" y="2262981"/>
          <a:ext cx="1145100" cy="1530527"/>
        </a:xfrm>
        <a:custGeom>
          <a:avLst/>
          <a:gdLst/>
          <a:ahLst/>
          <a:cxnLst/>
          <a:rect l="0" t="0" r="0" b="0"/>
          <a:pathLst>
            <a:path>
              <a:moveTo>
                <a:pt x="0" y="0"/>
              </a:moveTo>
              <a:lnTo>
                <a:pt x="572550" y="0"/>
              </a:lnTo>
              <a:lnTo>
                <a:pt x="572550" y="1530527"/>
              </a:lnTo>
              <a:lnTo>
                <a:pt x="1145100" y="15305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3364269" y="2980457"/>
        <a:ext cx="95574" cy="95574"/>
      </dsp:txXfrm>
    </dsp:sp>
    <dsp:sp modelId="{C8BC0ADE-DB87-4074-B6B5-10BE3E76776F}">
      <dsp:nvSpPr>
        <dsp:cNvPr id="0" name=""/>
        <dsp:cNvSpPr/>
      </dsp:nvSpPr>
      <dsp:spPr>
        <a:xfrm>
          <a:off x="2839506" y="1937819"/>
          <a:ext cx="1143978" cy="325161"/>
        </a:xfrm>
        <a:custGeom>
          <a:avLst/>
          <a:gdLst/>
          <a:ahLst/>
          <a:cxnLst/>
          <a:rect l="0" t="0" r="0" b="0"/>
          <a:pathLst>
            <a:path>
              <a:moveTo>
                <a:pt x="0" y="325161"/>
              </a:moveTo>
              <a:lnTo>
                <a:pt x="571989" y="325161"/>
              </a:lnTo>
              <a:lnTo>
                <a:pt x="571989" y="0"/>
              </a:lnTo>
              <a:lnTo>
                <a:pt x="114397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381763" y="2070668"/>
        <a:ext cx="59464" cy="59464"/>
      </dsp:txXfrm>
    </dsp:sp>
    <dsp:sp modelId="{46849AEC-F041-4727-A69F-5D9139FC3D51}">
      <dsp:nvSpPr>
        <dsp:cNvPr id="0" name=""/>
        <dsp:cNvSpPr/>
      </dsp:nvSpPr>
      <dsp:spPr>
        <a:xfrm>
          <a:off x="2839506" y="407292"/>
          <a:ext cx="1145100" cy="1855689"/>
        </a:xfrm>
        <a:custGeom>
          <a:avLst/>
          <a:gdLst/>
          <a:ahLst/>
          <a:cxnLst/>
          <a:rect l="0" t="0" r="0" b="0"/>
          <a:pathLst>
            <a:path>
              <a:moveTo>
                <a:pt x="0" y="1855689"/>
              </a:moveTo>
              <a:lnTo>
                <a:pt x="572550" y="1855689"/>
              </a:lnTo>
              <a:lnTo>
                <a:pt x="572550" y="0"/>
              </a:lnTo>
              <a:lnTo>
                <a:pt x="114510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3357542" y="1280623"/>
        <a:ext cx="109027" cy="109027"/>
      </dsp:txXfrm>
    </dsp:sp>
    <dsp:sp modelId="{116397D6-7D07-4CC0-8E8D-58441F71D76E}">
      <dsp:nvSpPr>
        <dsp:cNvPr id="0" name=""/>
        <dsp:cNvSpPr/>
      </dsp:nvSpPr>
      <dsp:spPr>
        <a:xfrm>
          <a:off x="152400" y="1325561"/>
          <a:ext cx="3499371" cy="187484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95" tIns="23495" rIns="23495" bIns="23495" numCol="1" spcCol="1270" anchor="ctr" anchorCtr="0">
          <a:noAutofit/>
        </a:bodyPr>
        <a:lstStyle/>
        <a:p>
          <a:pPr lvl="0" algn="ctr" defTabSz="1644650" rtl="0">
            <a:lnSpc>
              <a:spcPct val="90000"/>
            </a:lnSpc>
            <a:spcBef>
              <a:spcPct val="0"/>
            </a:spcBef>
            <a:spcAft>
              <a:spcPct val="35000"/>
            </a:spcAft>
          </a:pPr>
          <a:r>
            <a:rPr lang="ru-RU" sz="3700" kern="1200" dirty="0" smtClean="0"/>
            <a:t>Низкое качество работы полиции</a:t>
          </a:r>
          <a:endParaRPr lang="ru-RU" sz="3700" kern="1200" dirty="0"/>
        </a:p>
      </dsp:txBody>
      <dsp:txXfrm>
        <a:off x="152400" y="1325561"/>
        <a:ext cx="3499371" cy="1874840"/>
      </dsp:txXfrm>
    </dsp:sp>
    <dsp:sp modelId="{D74DFA70-4699-4893-870A-04F2A95F7D4C}">
      <dsp:nvSpPr>
        <dsp:cNvPr id="0" name=""/>
        <dsp:cNvSpPr/>
      </dsp:nvSpPr>
      <dsp:spPr>
        <a:xfrm>
          <a:off x="3984607" y="0"/>
          <a:ext cx="2671838" cy="81458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ru-RU" sz="2500" kern="1200" dirty="0" smtClean="0"/>
            <a:t>Плохие кадры</a:t>
          </a:r>
          <a:endParaRPr lang="ru-RU" sz="2500" kern="1200" dirty="0"/>
        </a:p>
      </dsp:txBody>
      <dsp:txXfrm>
        <a:off x="3984607" y="0"/>
        <a:ext cx="2671838" cy="814584"/>
      </dsp:txXfrm>
    </dsp:sp>
    <dsp:sp modelId="{AD15A391-6D8E-49A0-A1D1-FFB6657FB0B0}">
      <dsp:nvSpPr>
        <dsp:cNvPr id="0" name=""/>
        <dsp:cNvSpPr/>
      </dsp:nvSpPr>
      <dsp:spPr>
        <a:xfrm>
          <a:off x="3983484" y="1018299"/>
          <a:ext cx="2671838" cy="18390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kern="1200" dirty="0" smtClean="0"/>
            <a:t>Влияние сложившейся организационной системы</a:t>
          </a:r>
          <a:endParaRPr lang="ru-RU" sz="2400" kern="1200" dirty="0"/>
        </a:p>
      </dsp:txBody>
      <dsp:txXfrm>
        <a:off x="3983484" y="1018299"/>
        <a:ext cx="2671838" cy="1839039"/>
      </dsp:txXfrm>
    </dsp:sp>
    <dsp:sp modelId="{B5A6759F-C14E-42A3-9061-090D56C3B487}">
      <dsp:nvSpPr>
        <dsp:cNvPr id="0" name=""/>
        <dsp:cNvSpPr/>
      </dsp:nvSpPr>
      <dsp:spPr>
        <a:xfrm>
          <a:off x="3984607" y="3061054"/>
          <a:ext cx="2671838" cy="146490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ru-RU" sz="2300" kern="1200" dirty="0" smtClean="0"/>
            <a:t>Недостаточный контроль и требовательность</a:t>
          </a:r>
          <a:endParaRPr lang="ru-RU" sz="2300" kern="1200" dirty="0"/>
        </a:p>
      </dsp:txBody>
      <dsp:txXfrm>
        <a:off x="3984607" y="3061054"/>
        <a:ext cx="2671838" cy="1464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53D7C-0583-4B9E-A306-380045662D96}">
      <dsp:nvSpPr>
        <dsp:cNvPr id="0" name=""/>
        <dsp:cNvSpPr/>
      </dsp:nvSpPr>
      <dsp:spPr>
        <a:xfrm>
          <a:off x="1744451" y="-77058"/>
          <a:ext cx="5545992" cy="5545992"/>
        </a:xfrm>
        <a:prstGeom prst="circularArrow">
          <a:avLst>
            <a:gd name="adj1" fmla="val 5274"/>
            <a:gd name="adj2" fmla="val 312630"/>
            <a:gd name="adj3" fmla="val 13980548"/>
            <a:gd name="adj4" fmla="val 17273432"/>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05CF51-6BC0-49AC-B03E-BE15F0C67F82}">
      <dsp:nvSpPr>
        <dsp:cNvPr id="0" name=""/>
        <dsp:cNvSpPr/>
      </dsp:nvSpPr>
      <dsp:spPr>
        <a:xfrm>
          <a:off x="3317509" y="1204"/>
          <a:ext cx="2399876" cy="106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ru-RU" sz="1900" kern="1200" dirty="0" smtClean="0"/>
            <a:t>Избыточная централизация</a:t>
          </a:r>
          <a:endParaRPr lang="ru-RU" sz="1900" kern="1200" dirty="0"/>
        </a:p>
      </dsp:txBody>
      <dsp:txXfrm>
        <a:off x="3369273" y="52968"/>
        <a:ext cx="2296348" cy="956872"/>
      </dsp:txXfrm>
    </dsp:sp>
    <dsp:sp modelId="{27CAA0D2-BA04-4D81-B4C1-4138FAE51DF8}">
      <dsp:nvSpPr>
        <dsp:cNvPr id="0" name=""/>
        <dsp:cNvSpPr/>
      </dsp:nvSpPr>
      <dsp:spPr>
        <a:xfrm>
          <a:off x="5812865" y="1371592"/>
          <a:ext cx="2120800" cy="133149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t>Рост аппарата контроля – штабов, управлений</a:t>
          </a:r>
          <a:endParaRPr lang="ru-RU" sz="1800" kern="1200" dirty="0"/>
        </a:p>
      </dsp:txBody>
      <dsp:txXfrm>
        <a:off x="5877863" y="1436590"/>
        <a:ext cx="1990804" cy="1201495"/>
      </dsp:txXfrm>
    </dsp:sp>
    <dsp:sp modelId="{21E37384-2E16-454A-ADC2-D27241E21922}">
      <dsp:nvSpPr>
        <dsp:cNvPr id="0" name=""/>
        <dsp:cNvSpPr/>
      </dsp:nvSpPr>
      <dsp:spPr>
        <a:xfrm>
          <a:off x="5791205" y="3428997"/>
          <a:ext cx="2489714" cy="106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t>Палочная система оценки работы для всех подразделений</a:t>
          </a:r>
          <a:endParaRPr lang="ru-RU" sz="1800" kern="1200" dirty="0"/>
        </a:p>
      </dsp:txBody>
      <dsp:txXfrm>
        <a:off x="5842969" y="3480761"/>
        <a:ext cx="2386186" cy="956872"/>
      </dsp:txXfrm>
    </dsp:sp>
    <dsp:sp modelId="{BE00C03F-FFE6-442F-9799-96E9048E24ED}">
      <dsp:nvSpPr>
        <dsp:cNvPr id="0" name=""/>
        <dsp:cNvSpPr/>
      </dsp:nvSpPr>
      <dsp:spPr>
        <a:xfrm>
          <a:off x="3457047" y="4500995"/>
          <a:ext cx="2120800" cy="106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t>Фальсификация отчетов, работа на показатели</a:t>
          </a:r>
          <a:endParaRPr lang="ru-RU" sz="1800" kern="1200" dirty="0"/>
        </a:p>
      </dsp:txBody>
      <dsp:txXfrm>
        <a:off x="3508811" y="4552759"/>
        <a:ext cx="2017272" cy="956872"/>
      </dsp:txXfrm>
    </dsp:sp>
    <dsp:sp modelId="{C9BB2A21-10A6-4435-B9F3-68F51441F54F}">
      <dsp:nvSpPr>
        <dsp:cNvPr id="0" name=""/>
        <dsp:cNvSpPr/>
      </dsp:nvSpPr>
      <dsp:spPr>
        <a:xfrm>
          <a:off x="990604" y="3276609"/>
          <a:ext cx="2120800" cy="106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t>Дефицит обратной связи и надежной информации</a:t>
          </a:r>
          <a:endParaRPr lang="ru-RU" sz="1800" kern="1200" dirty="0"/>
        </a:p>
      </dsp:txBody>
      <dsp:txXfrm>
        <a:off x="1042368" y="3328373"/>
        <a:ext cx="2017272" cy="956872"/>
      </dsp:txXfrm>
    </dsp:sp>
    <dsp:sp modelId="{C9CB801F-E155-4F4A-B810-D63FC4FD97C8}">
      <dsp:nvSpPr>
        <dsp:cNvPr id="0" name=""/>
        <dsp:cNvSpPr/>
      </dsp:nvSpPr>
      <dsp:spPr>
        <a:xfrm>
          <a:off x="721944" y="1365209"/>
          <a:ext cx="2271504" cy="107318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t>Стремление руководства усилить контроль</a:t>
          </a:r>
          <a:endParaRPr lang="ru-RU" sz="1800" kern="1200" dirty="0"/>
        </a:p>
      </dsp:txBody>
      <dsp:txXfrm>
        <a:off x="774333" y="1417598"/>
        <a:ext cx="2166726" cy="968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62F54-4A29-42C8-8244-28DAC34FA701}">
      <dsp:nvSpPr>
        <dsp:cNvPr id="0" name=""/>
        <dsp:cNvSpPr/>
      </dsp:nvSpPr>
      <dsp:spPr>
        <a:xfrm>
          <a:off x="3339468" y="1476756"/>
          <a:ext cx="1813560" cy="18135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944FC6A-95F6-4E48-ADD8-C267895F752D}">
      <dsp:nvSpPr>
        <dsp:cNvPr id="0" name=""/>
        <dsp:cNvSpPr/>
      </dsp:nvSpPr>
      <dsp:spPr>
        <a:xfrm>
          <a:off x="2455543" y="0"/>
          <a:ext cx="3581410" cy="12176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ru-RU" sz="1900" b="1" kern="1200" dirty="0" smtClean="0"/>
            <a:t>Основа – валовые показатели </a:t>
          </a:r>
        </a:p>
        <a:p>
          <a:pPr lvl="0" algn="ctr" defTabSz="844550" rtl="0">
            <a:lnSpc>
              <a:spcPct val="90000"/>
            </a:lnSpc>
            <a:spcBef>
              <a:spcPct val="0"/>
            </a:spcBef>
            <a:spcAft>
              <a:spcPct val="35000"/>
            </a:spcAft>
          </a:pPr>
          <a:r>
            <a:rPr lang="ru-RU" sz="1700" kern="1200" dirty="0" smtClean="0"/>
            <a:t>Сколько сделано (раскрыто, предотвращено, выявлено). </a:t>
          </a:r>
          <a:r>
            <a:rPr lang="ru-RU" sz="1700" b="1" kern="1200" dirty="0" smtClean="0">
              <a:solidFill>
                <a:srgbClr val="FF0000"/>
              </a:solidFill>
            </a:rPr>
            <a:t>Польза для общества не оценивается</a:t>
          </a:r>
          <a:endParaRPr lang="ru-RU" sz="1700" b="1" kern="1200" dirty="0">
            <a:solidFill>
              <a:srgbClr val="FF0000"/>
            </a:solidFill>
          </a:endParaRPr>
        </a:p>
      </dsp:txBody>
      <dsp:txXfrm>
        <a:off x="2455543" y="0"/>
        <a:ext cx="3581410" cy="1217676"/>
      </dsp:txXfrm>
    </dsp:sp>
    <dsp:sp modelId="{E9CAF42D-B6E1-437C-8559-E7FFDB31605E}">
      <dsp:nvSpPr>
        <dsp:cNvPr id="0" name=""/>
        <dsp:cNvSpPr/>
      </dsp:nvSpPr>
      <dsp:spPr>
        <a:xfrm>
          <a:off x="4029346" y="1977816"/>
          <a:ext cx="1813560" cy="18135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B87FCA7-0F6D-4D43-B804-70BEF82F2ACB}">
      <dsp:nvSpPr>
        <dsp:cNvPr id="0" name=""/>
        <dsp:cNvSpPr/>
      </dsp:nvSpPr>
      <dsp:spPr>
        <a:xfrm>
          <a:off x="5800579" y="1606296"/>
          <a:ext cx="2259475" cy="13213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ru-RU" sz="1700" b="1" kern="1200" dirty="0" smtClean="0"/>
            <a:t>Требуется рост показателей </a:t>
          </a:r>
          <a:r>
            <a:rPr lang="ru-RU" sz="1700" b="0" kern="1200" dirty="0" smtClean="0"/>
            <a:t>(</a:t>
          </a:r>
          <a:r>
            <a:rPr lang="ru-RU" sz="1700" kern="1200" dirty="0" smtClean="0"/>
            <a:t>АППГ +1)</a:t>
          </a:r>
        </a:p>
        <a:p>
          <a:pPr lvl="0" algn="ctr" defTabSz="755650" rtl="0">
            <a:lnSpc>
              <a:spcPct val="90000"/>
            </a:lnSpc>
            <a:spcBef>
              <a:spcPct val="0"/>
            </a:spcBef>
            <a:spcAft>
              <a:spcPct val="35000"/>
            </a:spcAft>
          </a:pPr>
          <a:r>
            <a:rPr lang="ru-RU" sz="1700" b="1" kern="1200" dirty="0" smtClean="0">
              <a:solidFill>
                <a:srgbClr val="FF0000"/>
              </a:solidFill>
            </a:rPr>
            <a:t>Достигается любой ценой (приписки, незаконные действия)</a:t>
          </a:r>
          <a:endParaRPr lang="ru-RU" sz="1700" b="1" kern="1200" dirty="0">
            <a:solidFill>
              <a:srgbClr val="FF0000"/>
            </a:solidFill>
          </a:endParaRPr>
        </a:p>
      </dsp:txBody>
      <dsp:txXfrm>
        <a:off x="5800579" y="1606296"/>
        <a:ext cx="2259475" cy="1321308"/>
      </dsp:txXfrm>
    </dsp:sp>
    <dsp:sp modelId="{F76B39B6-8089-4FEE-9A77-78FEC3A6759C}">
      <dsp:nvSpPr>
        <dsp:cNvPr id="0" name=""/>
        <dsp:cNvSpPr/>
      </dsp:nvSpPr>
      <dsp:spPr>
        <a:xfrm>
          <a:off x="3766017" y="2789255"/>
          <a:ext cx="1813560" cy="18135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44BABFF-8F47-40DF-9DD6-5926CA2CCDAD}">
      <dsp:nvSpPr>
        <dsp:cNvPr id="0" name=""/>
        <dsp:cNvSpPr/>
      </dsp:nvSpPr>
      <dsp:spPr>
        <a:xfrm>
          <a:off x="5539569" y="3581403"/>
          <a:ext cx="2766233" cy="13213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ru-RU" sz="1700" b="1" kern="1200" dirty="0" smtClean="0"/>
            <a:t>Жесткие отрицательные показатели </a:t>
          </a:r>
          <a:r>
            <a:rPr lang="ru-RU" sz="1700" kern="1200" dirty="0" smtClean="0"/>
            <a:t>(оправдательный приговор, прекращение дела). </a:t>
          </a:r>
          <a:r>
            <a:rPr lang="ru-RU" sz="1700" b="1" kern="1200" dirty="0" smtClean="0">
              <a:solidFill>
                <a:srgbClr val="FF0000"/>
              </a:solidFill>
            </a:rPr>
            <a:t>Невозможность признать ошибку</a:t>
          </a:r>
          <a:endParaRPr lang="ru-RU" sz="1700" b="1" kern="1200" dirty="0">
            <a:solidFill>
              <a:srgbClr val="FF0000"/>
            </a:solidFill>
          </a:endParaRPr>
        </a:p>
      </dsp:txBody>
      <dsp:txXfrm>
        <a:off x="5539569" y="3581403"/>
        <a:ext cx="2766233" cy="1321308"/>
      </dsp:txXfrm>
    </dsp:sp>
    <dsp:sp modelId="{523B863D-6898-4B72-A659-9C5B43E92690}">
      <dsp:nvSpPr>
        <dsp:cNvPr id="0" name=""/>
        <dsp:cNvSpPr/>
      </dsp:nvSpPr>
      <dsp:spPr>
        <a:xfrm>
          <a:off x="2912918" y="2789255"/>
          <a:ext cx="1813560" cy="18135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658E02B-FBD8-4ABE-A32F-6D95A0DB12EC}">
      <dsp:nvSpPr>
        <dsp:cNvPr id="0" name=""/>
        <dsp:cNvSpPr/>
      </dsp:nvSpPr>
      <dsp:spPr>
        <a:xfrm>
          <a:off x="0" y="3429003"/>
          <a:ext cx="2908407" cy="13213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ru-RU" sz="1700" b="1" kern="1200" dirty="0" smtClean="0"/>
            <a:t>Жесткие сроки </a:t>
          </a:r>
          <a:r>
            <a:rPr lang="ru-RU" sz="1700" kern="1200" dirty="0" smtClean="0"/>
            <a:t>(срок расследования, содержания под стражей и т.д.) </a:t>
          </a:r>
          <a:r>
            <a:rPr lang="ru-RU" sz="1700" b="1" kern="1200" dirty="0" smtClean="0">
              <a:solidFill>
                <a:srgbClr val="FF0000"/>
              </a:solidFill>
            </a:rPr>
            <a:t>Отбор простых и очевидных дел</a:t>
          </a:r>
          <a:endParaRPr lang="ru-RU" sz="1700" kern="1200" dirty="0"/>
        </a:p>
      </dsp:txBody>
      <dsp:txXfrm>
        <a:off x="0" y="3429003"/>
        <a:ext cx="2908407" cy="1321308"/>
      </dsp:txXfrm>
    </dsp:sp>
    <dsp:sp modelId="{B924D7C2-AE44-4D5E-970E-0A0897E16AD8}">
      <dsp:nvSpPr>
        <dsp:cNvPr id="0" name=""/>
        <dsp:cNvSpPr/>
      </dsp:nvSpPr>
      <dsp:spPr>
        <a:xfrm>
          <a:off x="2649590" y="1977816"/>
          <a:ext cx="1813560" cy="18135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9182690-1E3E-41E7-A335-50CF27B7B37C}">
      <dsp:nvSpPr>
        <dsp:cNvPr id="0" name=""/>
        <dsp:cNvSpPr/>
      </dsp:nvSpPr>
      <dsp:spPr>
        <a:xfrm>
          <a:off x="304799" y="1371605"/>
          <a:ext cx="2156626" cy="13213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ru-RU" sz="1700" b="1" kern="1200" dirty="0" smtClean="0"/>
            <a:t>Конфликт систем оценки между ведомствами</a:t>
          </a:r>
        </a:p>
        <a:p>
          <a:pPr lvl="0" algn="ctr" defTabSz="755650" rtl="0">
            <a:lnSpc>
              <a:spcPct val="90000"/>
            </a:lnSpc>
            <a:spcBef>
              <a:spcPct val="0"/>
            </a:spcBef>
            <a:spcAft>
              <a:spcPct val="35000"/>
            </a:spcAft>
          </a:pPr>
          <a:r>
            <a:rPr lang="ru-RU" sz="1700" b="1" kern="1200" dirty="0" smtClean="0">
              <a:solidFill>
                <a:srgbClr val="FF0000"/>
              </a:solidFill>
            </a:rPr>
            <a:t>Отсутствие взаимного контроля</a:t>
          </a:r>
          <a:endParaRPr lang="ru-RU" sz="1700" b="1" kern="1200" dirty="0">
            <a:solidFill>
              <a:srgbClr val="FF0000"/>
            </a:solidFill>
          </a:endParaRPr>
        </a:p>
      </dsp:txBody>
      <dsp:txXfrm>
        <a:off x="304799" y="1371605"/>
        <a:ext cx="2156626" cy="13213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6A1A0-C1DB-445C-8AB4-52AD05C06C24}">
      <dsp:nvSpPr>
        <dsp:cNvPr id="0" name=""/>
        <dsp:cNvSpPr/>
      </dsp:nvSpPr>
      <dsp:spPr>
        <a:xfrm>
          <a:off x="2049191" y="670583"/>
          <a:ext cx="4596363" cy="4596363"/>
        </a:xfrm>
        <a:prstGeom prst="blockArc">
          <a:avLst>
            <a:gd name="adj1" fmla="val 10723845"/>
            <a:gd name="adj2" fmla="val 16487645"/>
            <a:gd name="adj3" fmla="val 464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E9D94F-6AAB-4D29-8B96-71371D34509B}">
      <dsp:nvSpPr>
        <dsp:cNvPr id="0" name=""/>
        <dsp:cNvSpPr/>
      </dsp:nvSpPr>
      <dsp:spPr>
        <a:xfrm>
          <a:off x="2049484" y="686266"/>
          <a:ext cx="4596363" cy="4596363"/>
        </a:xfrm>
        <a:prstGeom prst="blockArc">
          <a:avLst>
            <a:gd name="adj1" fmla="val 5112805"/>
            <a:gd name="adj2" fmla="val 10747865"/>
            <a:gd name="adj3" fmla="val 464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4460BF-BD76-460A-82FF-CE5893D75059}">
      <dsp:nvSpPr>
        <dsp:cNvPr id="0" name=""/>
        <dsp:cNvSpPr/>
      </dsp:nvSpPr>
      <dsp:spPr>
        <a:xfrm>
          <a:off x="2430137" y="686777"/>
          <a:ext cx="4596363" cy="4596363"/>
        </a:xfrm>
        <a:prstGeom prst="blockArc">
          <a:avLst>
            <a:gd name="adj1" fmla="val 21556749"/>
            <a:gd name="adj2" fmla="val 5696436"/>
            <a:gd name="adj3" fmla="val 464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82A42-A3C2-4CEF-9AB0-B464528DE0FD}">
      <dsp:nvSpPr>
        <dsp:cNvPr id="0" name=""/>
        <dsp:cNvSpPr/>
      </dsp:nvSpPr>
      <dsp:spPr>
        <a:xfrm>
          <a:off x="2429990" y="670109"/>
          <a:ext cx="4596363" cy="4596363"/>
        </a:xfrm>
        <a:prstGeom prst="blockArc">
          <a:avLst>
            <a:gd name="adj1" fmla="val 15903791"/>
            <a:gd name="adj2" fmla="val 21582276"/>
            <a:gd name="adj3" fmla="val 464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D358C4-DD1A-44FC-97E1-5D19EC56A7FE}">
      <dsp:nvSpPr>
        <dsp:cNvPr id="0" name=""/>
        <dsp:cNvSpPr/>
      </dsp:nvSpPr>
      <dsp:spPr>
        <a:xfrm>
          <a:off x="2514605" y="1076434"/>
          <a:ext cx="4040762" cy="3800367"/>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ru-RU" sz="2800" kern="1200" dirty="0" smtClean="0"/>
            <a:t>4. Открытость и подконтрольность</a:t>
          </a:r>
          <a:endParaRPr lang="ru-RU" sz="2800" kern="1200" dirty="0"/>
        </a:p>
      </dsp:txBody>
      <dsp:txXfrm>
        <a:off x="3106361" y="1632985"/>
        <a:ext cx="2857250" cy="2687265"/>
      </dsp:txXfrm>
    </dsp:sp>
    <dsp:sp modelId="{EFB074FF-22AA-48FF-A12B-A6F82C0F2084}">
      <dsp:nvSpPr>
        <dsp:cNvPr id="0" name=""/>
        <dsp:cNvSpPr/>
      </dsp:nvSpPr>
      <dsp:spPr>
        <a:xfrm>
          <a:off x="3114549" y="-111975"/>
          <a:ext cx="2840874" cy="1687487"/>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ru-RU" sz="1800" kern="1200" dirty="0" smtClean="0"/>
            <a:t>Передача функций учета заявлений муниципальной полиции</a:t>
          </a:r>
          <a:endParaRPr lang="ru-RU" sz="1800" kern="1200" dirty="0"/>
        </a:p>
      </dsp:txBody>
      <dsp:txXfrm>
        <a:off x="3530585" y="135152"/>
        <a:ext cx="2008802" cy="1193233"/>
      </dsp:txXfrm>
    </dsp:sp>
    <dsp:sp modelId="{E3F25520-B174-4AFA-ADAC-3053A7F79CFE}">
      <dsp:nvSpPr>
        <dsp:cNvPr id="0" name=""/>
        <dsp:cNvSpPr/>
      </dsp:nvSpPr>
      <dsp:spPr>
        <a:xfrm>
          <a:off x="5871137" y="2057397"/>
          <a:ext cx="2203708" cy="1798640"/>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ru-RU" sz="1800" kern="1200" dirty="0" smtClean="0"/>
            <a:t>Отдельное ведомство криминальной статистики</a:t>
          </a:r>
          <a:endParaRPr lang="ru-RU" sz="1800" kern="1200" dirty="0"/>
        </a:p>
      </dsp:txBody>
      <dsp:txXfrm>
        <a:off x="6193863" y="2320802"/>
        <a:ext cx="1558256" cy="1271830"/>
      </dsp:txXfrm>
    </dsp:sp>
    <dsp:sp modelId="{28DF582B-5DE6-4E84-82AD-D7A9E11440DF}">
      <dsp:nvSpPr>
        <dsp:cNvPr id="0" name=""/>
        <dsp:cNvSpPr/>
      </dsp:nvSpPr>
      <dsp:spPr>
        <a:xfrm>
          <a:off x="3403043" y="4357199"/>
          <a:ext cx="2263884" cy="1728538"/>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ru-RU" sz="1800" kern="1200" dirty="0" smtClean="0"/>
            <a:t>Опора на данные опросов населения</a:t>
          </a:r>
          <a:endParaRPr lang="ru-RU" sz="1800" kern="1200" dirty="0"/>
        </a:p>
      </dsp:txBody>
      <dsp:txXfrm>
        <a:off x="3734581" y="4610338"/>
        <a:ext cx="1600808" cy="1222260"/>
      </dsp:txXfrm>
    </dsp:sp>
    <dsp:sp modelId="{60A2803F-B6D6-483D-8000-8EF0DBF7F0ED}">
      <dsp:nvSpPr>
        <dsp:cNvPr id="0" name=""/>
        <dsp:cNvSpPr/>
      </dsp:nvSpPr>
      <dsp:spPr>
        <a:xfrm>
          <a:off x="1075247" y="2057394"/>
          <a:ext cx="2055654" cy="1922191"/>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ru-RU" sz="1800" kern="1200" dirty="0" smtClean="0"/>
            <a:t>Задачи ставятся внешними органами</a:t>
          </a:r>
          <a:endParaRPr lang="ru-RU" sz="1800" kern="1200" dirty="0"/>
        </a:p>
      </dsp:txBody>
      <dsp:txXfrm>
        <a:off x="1376291" y="2338892"/>
        <a:ext cx="1453566" cy="13591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1C776-7BC5-4E05-9FC6-B25EF0861715}">
      <dsp:nvSpPr>
        <dsp:cNvPr id="0" name=""/>
        <dsp:cNvSpPr/>
      </dsp:nvSpPr>
      <dsp:spPr>
        <a:xfrm>
          <a:off x="0" y="38490"/>
          <a:ext cx="9144000" cy="8353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smtClean="0"/>
            <a:t>Постепенное упразднение общего надзора и передача его функций гражданским организациям</a:t>
          </a:r>
          <a:endParaRPr lang="ru-RU" sz="2100" kern="1200" dirty="0"/>
        </a:p>
      </dsp:txBody>
      <dsp:txXfrm>
        <a:off x="40780" y="79270"/>
        <a:ext cx="9062440" cy="753819"/>
      </dsp:txXfrm>
    </dsp:sp>
    <dsp:sp modelId="{F2B1D347-289F-4BEF-90E6-7650EFC1BEB3}">
      <dsp:nvSpPr>
        <dsp:cNvPr id="0" name=""/>
        <dsp:cNvSpPr/>
      </dsp:nvSpPr>
      <dsp:spPr>
        <a:xfrm>
          <a:off x="0" y="934350"/>
          <a:ext cx="9144000" cy="8353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smtClean="0"/>
            <a:t>Усиление роли государственного обвинителя в суде</a:t>
          </a:r>
          <a:endParaRPr lang="ru-RU" sz="2100" kern="1200" dirty="0"/>
        </a:p>
      </dsp:txBody>
      <dsp:txXfrm>
        <a:off x="40780" y="975130"/>
        <a:ext cx="9062440" cy="753819"/>
      </dsp:txXfrm>
    </dsp:sp>
    <dsp:sp modelId="{C550A048-09D5-42B0-AE59-AB643159754E}">
      <dsp:nvSpPr>
        <dsp:cNvPr id="0" name=""/>
        <dsp:cNvSpPr/>
      </dsp:nvSpPr>
      <dsp:spPr>
        <a:xfrm>
          <a:off x="0" y="1830210"/>
          <a:ext cx="9144000" cy="8353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smtClean="0"/>
            <a:t>Слияние работы по надзору за следствием и ОРД</a:t>
          </a:r>
          <a:endParaRPr lang="ru-RU" sz="2100" kern="1200" dirty="0"/>
        </a:p>
      </dsp:txBody>
      <dsp:txXfrm>
        <a:off x="40780" y="1870990"/>
        <a:ext cx="9062440" cy="753819"/>
      </dsp:txXfrm>
    </dsp:sp>
    <dsp:sp modelId="{9737A85C-4BE4-4F0A-AC38-3374FD5FF979}">
      <dsp:nvSpPr>
        <dsp:cNvPr id="0" name=""/>
        <dsp:cNvSpPr/>
      </dsp:nvSpPr>
      <dsp:spPr>
        <a:xfrm>
          <a:off x="0" y="2726070"/>
          <a:ext cx="9144000" cy="8353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smtClean="0"/>
            <a:t>Постепенная </a:t>
          </a:r>
          <a:r>
            <a:rPr lang="ru-RU" sz="2100" kern="1200" dirty="0" err="1" smtClean="0"/>
            <a:t>деформализация</a:t>
          </a:r>
          <a:r>
            <a:rPr lang="ru-RU" sz="2100" kern="1200" dirty="0" smtClean="0"/>
            <a:t> следствия</a:t>
          </a:r>
          <a:endParaRPr lang="ru-RU" sz="2100" kern="1200" dirty="0"/>
        </a:p>
      </dsp:txBody>
      <dsp:txXfrm>
        <a:off x="40780" y="2766850"/>
        <a:ext cx="9062440" cy="753819"/>
      </dsp:txXfrm>
    </dsp:sp>
    <dsp:sp modelId="{232ED0D6-4E7C-417D-95FA-8FE1D2967605}">
      <dsp:nvSpPr>
        <dsp:cNvPr id="0" name=""/>
        <dsp:cNvSpPr/>
      </dsp:nvSpPr>
      <dsp:spPr>
        <a:xfrm>
          <a:off x="0" y="3621930"/>
          <a:ext cx="9144000" cy="8353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smtClean="0"/>
            <a:t>Переход от принципа неотвратимости наказания к принципу целесообразности уголовного преследования</a:t>
          </a:r>
          <a:endParaRPr lang="ru-RU" sz="2100" kern="1200" dirty="0"/>
        </a:p>
      </dsp:txBody>
      <dsp:txXfrm>
        <a:off x="40780" y="3662710"/>
        <a:ext cx="9062440" cy="75381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5C26A8-E5F0-40F4-82C8-9CAE2743927B}" type="datetimeFigureOut">
              <a:rPr lang="ru-RU" smtClean="0"/>
              <a:pPr/>
              <a:t>16.07.2015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702A9A-FF98-4849-BB83-AADC8A09AC65}" type="slidenum">
              <a:rPr lang="ru-RU" smtClean="0"/>
              <a:pPr/>
              <a:t>‹#›</a:t>
            </a:fld>
            <a:endParaRPr lang="ru-RU"/>
          </a:p>
        </p:txBody>
      </p:sp>
    </p:spTree>
    <p:extLst>
      <p:ext uri="{BB962C8B-B14F-4D97-AF65-F5344CB8AC3E}">
        <p14:creationId xmlns:p14="http://schemas.microsoft.com/office/powerpoint/2010/main" val="142472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Рассказать про эмпирическую базу.</a:t>
            </a:r>
            <a:r>
              <a:rPr lang="ru-RU" baseline="0" dirty="0" smtClean="0"/>
              <a:t> </a:t>
            </a:r>
            <a:r>
              <a:rPr lang="ru-RU" dirty="0" smtClean="0"/>
              <a:t>Сказать про</a:t>
            </a:r>
            <a:r>
              <a:rPr lang="ru-RU" baseline="0" dirty="0" smtClean="0"/>
              <a:t> ограничения исследования и общую логику, интерес к </a:t>
            </a:r>
            <a:r>
              <a:rPr lang="ru-RU" baseline="0" dirty="0" err="1" smtClean="0"/>
              <a:t>уголовке</a:t>
            </a:r>
            <a:endParaRPr lang="ru-RU" dirty="0"/>
          </a:p>
        </p:txBody>
      </p:sp>
      <p:sp>
        <p:nvSpPr>
          <p:cNvPr id="4" name="Номер слайда 3"/>
          <p:cNvSpPr>
            <a:spLocks noGrp="1"/>
          </p:cNvSpPr>
          <p:nvPr>
            <p:ph type="sldNum" sz="quarter" idx="10"/>
          </p:nvPr>
        </p:nvSpPr>
        <p:spPr/>
        <p:txBody>
          <a:bodyPr/>
          <a:lstStyle/>
          <a:p>
            <a:fld id="{F7702A9A-FF98-4849-BB83-AADC8A09AC65}" type="slidenum">
              <a:rPr lang="ru-RU" smtClean="0"/>
              <a:pPr/>
              <a:t>2</a:t>
            </a:fld>
            <a:endParaRPr lang="ru-RU"/>
          </a:p>
        </p:txBody>
      </p:sp>
    </p:spTree>
    <p:extLst>
      <p:ext uri="{BB962C8B-B14F-4D97-AF65-F5344CB8AC3E}">
        <p14:creationId xmlns:p14="http://schemas.microsoft.com/office/powerpoint/2010/main" val="2871552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Рассказать про эмпирическую базу.</a:t>
            </a:r>
            <a:r>
              <a:rPr lang="ru-RU" baseline="0" dirty="0" smtClean="0"/>
              <a:t> </a:t>
            </a:r>
            <a:r>
              <a:rPr lang="ru-RU" dirty="0" smtClean="0"/>
              <a:t>Сказать про</a:t>
            </a:r>
            <a:r>
              <a:rPr lang="ru-RU" baseline="0" dirty="0" smtClean="0"/>
              <a:t> ограничения исследования и общую логику</a:t>
            </a:r>
            <a:endParaRPr lang="ru-RU" dirty="0"/>
          </a:p>
        </p:txBody>
      </p:sp>
      <p:sp>
        <p:nvSpPr>
          <p:cNvPr id="4" name="Номер слайда 3"/>
          <p:cNvSpPr>
            <a:spLocks noGrp="1"/>
          </p:cNvSpPr>
          <p:nvPr>
            <p:ph type="sldNum" sz="quarter" idx="10"/>
          </p:nvPr>
        </p:nvSpPr>
        <p:spPr/>
        <p:txBody>
          <a:bodyPr/>
          <a:lstStyle/>
          <a:p>
            <a:fld id="{F7702A9A-FF98-4849-BB83-AADC8A09AC65}" type="slidenum">
              <a:rPr lang="ru-RU" smtClean="0"/>
              <a:pPr/>
              <a:t>22</a:t>
            </a:fld>
            <a:endParaRPr lang="ru-RU"/>
          </a:p>
        </p:txBody>
      </p:sp>
    </p:spTree>
    <p:extLst>
      <p:ext uri="{BB962C8B-B14F-4D97-AF65-F5344CB8AC3E}">
        <p14:creationId xmlns:p14="http://schemas.microsoft.com/office/powerpoint/2010/main" val="287155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Рассказать про эмпирическую базу.</a:t>
            </a:r>
            <a:r>
              <a:rPr lang="ru-RU" baseline="0" dirty="0" smtClean="0"/>
              <a:t> </a:t>
            </a:r>
            <a:r>
              <a:rPr lang="ru-RU" dirty="0" smtClean="0"/>
              <a:t>Сказать про</a:t>
            </a:r>
            <a:r>
              <a:rPr lang="ru-RU" baseline="0" dirty="0" smtClean="0"/>
              <a:t> ограничения исследования и общую логику</a:t>
            </a:r>
            <a:endParaRPr lang="ru-RU" dirty="0"/>
          </a:p>
        </p:txBody>
      </p:sp>
      <p:sp>
        <p:nvSpPr>
          <p:cNvPr id="4" name="Номер слайда 3"/>
          <p:cNvSpPr>
            <a:spLocks noGrp="1"/>
          </p:cNvSpPr>
          <p:nvPr>
            <p:ph type="sldNum" sz="quarter" idx="10"/>
          </p:nvPr>
        </p:nvSpPr>
        <p:spPr/>
        <p:txBody>
          <a:bodyPr/>
          <a:lstStyle/>
          <a:p>
            <a:fld id="{F7702A9A-FF98-4849-BB83-AADC8A09AC65}" type="slidenum">
              <a:rPr lang="ru-RU" smtClean="0"/>
              <a:pPr/>
              <a:t>23</a:t>
            </a:fld>
            <a:endParaRPr lang="ru-RU"/>
          </a:p>
        </p:txBody>
      </p:sp>
    </p:spTree>
    <p:extLst>
      <p:ext uri="{BB962C8B-B14F-4D97-AF65-F5344CB8AC3E}">
        <p14:creationId xmlns:p14="http://schemas.microsoft.com/office/powerpoint/2010/main" val="2871552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Здесь еще пару шуток</a:t>
            </a:r>
            <a:r>
              <a:rPr lang="ru-RU" baseline="0" dirty="0" smtClean="0"/>
              <a:t> про прием заявлений через систему </a:t>
            </a:r>
            <a:r>
              <a:rPr lang="ru-RU" baseline="0" dirty="0" err="1" smtClean="0"/>
              <a:t>госуслуги</a:t>
            </a:r>
            <a:r>
              <a:rPr lang="ru-RU" baseline="0" dirty="0" smtClean="0"/>
              <a:t> и прозрачные стены</a:t>
            </a:r>
            <a:endParaRPr lang="ru-RU" dirty="0"/>
          </a:p>
        </p:txBody>
      </p:sp>
      <p:sp>
        <p:nvSpPr>
          <p:cNvPr id="4" name="Номер слайда 3"/>
          <p:cNvSpPr>
            <a:spLocks noGrp="1"/>
          </p:cNvSpPr>
          <p:nvPr>
            <p:ph type="sldNum" sz="quarter" idx="10"/>
          </p:nvPr>
        </p:nvSpPr>
        <p:spPr/>
        <p:txBody>
          <a:bodyPr/>
          <a:lstStyle/>
          <a:p>
            <a:fld id="{F7702A9A-FF98-4849-BB83-AADC8A09AC65}" type="slidenum">
              <a:rPr lang="ru-RU" smtClean="0"/>
              <a:pPr/>
              <a:t>25</a:t>
            </a:fld>
            <a:endParaRPr lang="ru-RU"/>
          </a:p>
        </p:txBody>
      </p:sp>
    </p:spTree>
    <p:extLst>
      <p:ext uri="{BB962C8B-B14F-4D97-AF65-F5344CB8AC3E}">
        <p14:creationId xmlns:p14="http://schemas.microsoft.com/office/powerpoint/2010/main" val="31463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Не забыть</a:t>
            </a:r>
            <a:r>
              <a:rPr lang="ru-RU" baseline="0" dirty="0" smtClean="0"/>
              <a:t> сказать о том, что сейчас все еще хуже в плане количества ведомств на каждом районе. </a:t>
            </a:r>
            <a:endParaRPr lang="ru-RU" dirty="0"/>
          </a:p>
        </p:txBody>
      </p:sp>
      <p:sp>
        <p:nvSpPr>
          <p:cNvPr id="4" name="Номер слайда 3"/>
          <p:cNvSpPr>
            <a:spLocks noGrp="1"/>
          </p:cNvSpPr>
          <p:nvPr>
            <p:ph type="sldNum" sz="quarter" idx="10"/>
          </p:nvPr>
        </p:nvSpPr>
        <p:spPr/>
        <p:txBody>
          <a:bodyPr/>
          <a:lstStyle/>
          <a:p>
            <a:fld id="{F7702A9A-FF98-4849-BB83-AADC8A09AC65}" type="slidenum">
              <a:rPr lang="ru-RU" smtClean="0"/>
              <a:pPr/>
              <a:t>42</a:t>
            </a:fld>
            <a:endParaRPr lang="ru-RU"/>
          </a:p>
        </p:txBody>
      </p:sp>
    </p:spTree>
    <p:extLst>
      <p:ext uri="{BB962C8B-B14F-4D97-AF65-F5344CB8AC3E}">
        <p14:creationId xmlns:p14="http://schemas.microsoft.com/office/powerpoint/2010/main" val="2183974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Рассказать про эмпирическую базу.</a:t>
            </a:r>
            <a:r>
              <a:rPr lang="ru-RU" baseline="0" dirty="0" smtClean="0"/>
              <a:t> </a:t>
            </a:r>
            <a:r>
              <a:rPr lang="ru-RU" dirty="0" smtClean="0"/>
              <a:t>Сказать про</a:t>
            </a:r>
            <a:r>
              <a:rPr lang="ru-RU" baseline="0" dirty="0" smtClean="0"/>
              <a:t> ограничения исследования и общую логику, интерес к </a:t>
            </a:r>
            <a:r>
              <a:rPr lang="ru-RU" baseline="0" dirty="0" err="1" smtClean="0"/>
              <a:t>уголовке</a:t>
            </a:r>
            <a:endParaRPr lang="ru-RU" dirty="0"/>
          </a:p>
        </p:txBody>
      </p:sp>
      <p:sp>
        <p:nvSpPr>
          <p:cNvPr id="4" name="Номер слайда 3"/>
          <p:cNvSpPr>
            <a:spLocks noGrp="1"/>
          </p:cNvSpPr>
          <p:nvPr>
            <p:ph type="sldNum" sz="quarter" idx="10"/>
          </p:nvPr>
        </p:nvSpPr>
        <p:spPr/>
        <p:txBody>
          <a:bodyPr/>
          <a:lstStyle/>
          <a:p>
            <a:fld id="{F7702A9A-FF98-4849-BB83-AADC8A09AC65}" type="slidenum">
              <a:rPr lang="ru-RU" smtClean="0"/>
              <a:pPr/>
              <a:t>4</a:t>
            </a:fld>
            <a:endParaRPr lang="ru-RU"/>
          </a:p>
        </p:txBody>
      </p:sp>
    </p:spTree>
    <p:extLst>
      <p:ext uri="{BB962C8B-B14F-4D97-AF65-F5344CB8AC3E}">
        <p14:creationId xmlns:p14="http://schemas.microsoft.com/office/powerpoint/2010/main" val="287155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Рассказать про эмпирическую базу.</a:t>
            </a:r>
            <a:r>
              <a:rPr lang="ru-RU" baseline="0" dirty="0" smtClean="0"/>
              <a:t> </a:t>
            </a:r>
            <a:r>
              <a:rPr lang="ru-RU" dirty="0" smtClean="0"/>
              <a:t>Сказать про</a:t>
            </a:r>
            <a:r>
              <a:rPr lang="ru-RU" baseline="0" dirty="0" smtClean="0"/>
              <a:t> ограничения исследования и общую логику</a:t>
            </a:r>
            <a:endParaRPr lang="ru-RU" dirty="0"/>
          </a:p>
        </p:txBody>
      </p:sp>
      <p:sp>
        <p:nvSpPr>
          <p:cNvPr id="4" name="Номер слайда 3"/>
          <p:cNvSpPr>
            <a:spLocks noGrp="1"/>
          </p:cNvSpPr>
          <p:nvPr>
            <p:ph type="sldNum" sz="quarter" idx="10"/>
          </p:nvPr>
        </p:nvSpPr>
        <p:spPr/>
        <p:txBody>
          <a:bodyPr/>
          <a:lstStyle/>
          <a:p>
            <a:fld id="{F7702A9A-FF98-4849-BB83-AADC8A09AC65}" type="slidenum">
              <a:rPr lang="ru-RU" smtClean="0"/>
              <a:pPr/>
              <a:t>12</a:t>
            </a:fld>
            <a:endParaRPr lang="ru-RU"/>
          </a:p>
        </p:txBody>
      </p:sp>
    </p:spTree>
    <p:extLst>
      <p:ext uri="{BB962C8B-B14F-4D97-AF65-F5344CB8AC3E}">
        <p14:creationId xmlns:p14="http://schemas.microsoft.com/office/powerpoint/2010/main" val="2871552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Рассказать про эмпирическую базу.</a:t>
            </a:r>
            <a:r>
              <a:rPr lang="ru-RU" baseline="0" dirty="0" smtClean="0"/>
              <a:t> </a:t>
            </a:r>
            <a:r>
              <a:rPr lang="ru-RU" dirty="0" smtClean="0"/>
              <a:t>Сказать про</a:t>
            </a:r>
            <a:r>
              <a:rPr lang="ru-RU" baseline="0" dirty="0" smtClean="0"/>
              <a:t> ограничения исследования и общую логику</a:t>
            </a:r>
            <a:endParaRPr lang="ru-RU" dirty="0"/>
          </a:p>
        </p:txBody>
      </p:sp>
      <p:sp>
        <p:nvSpPr>
          <p:cNvPr id="4" name="Номер слайда 3"/>
          <p:cNvSpPr>
            <a:spLocks noGrp="1"/>
          </p:cNvSpPr>
          <p:nvPr>
            <p:ph type="sldNum" sz="quarter" idx="10"/>
          </p:nvPr>
        </p:nvSpPr>
        <p:spPr/>
        <p:txBody>
          <a:bodyPr/>
          <a:lstStyle/>
          <a:p>
            <a:fld id="{F7702A9A-FF98-4849-BB83-AADC8A09AC65}" type="slidenum">
              <a:rPr lang="ru-RU" smtClean="0"/>
              <a:pPr/>
              <a:t>15</a:t>
            </a:fld>
            <a:endParaRPr lang="ru-RU"/>
          </a:p>
        </p:txBody>
      </p:sp>
    </p:spTree>
    <p:extLst>
      <p:ext uri="{BB962C8B-B14F-4D97-AF65-F5344CB8AC3E}">
        <p14:creationId xmlns:p14="http://schemas.microsoft.com/office/powerpoint/2010/main" val="287155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Рассказать про эмпирическую базу.</a:t>
            </a:r>
            <a:r>
              <a:rPr lang="ru-RU" baseline="0" dirty="0" smtClean="0"/>
              <a:t> </a:t>
            </a:r>
            <a:r>
              <a:rPr lang="ru-RU" dirty="0" smtClean="0"/>
              <a:t>Сказать про</a:t>
            </a:r>
            <a:r>
              <a:rPr lang="ru-RU" baseline="0" dirty="0" smtClean="0"/>
              <a:t> ограничения исследования и общую логику</a:t>
            </a:r>
            <a:endParaRPr lang="ru-RU" dirty="0"/>
          </a:p>
        </p:txBody>
      </p:sp>
      <p:sp>
        <p:nvSpPr>
          <p:cNvPr id="4" name="Номер слайда 3"/>
          <p:cNvSpPr>
            <a:spLocks noGrp="1"/>
          </p:cNvSpPr>
          <p:nvPr>
            <p:ph type="sldNum" sz="quarter" idx="10"/>
          </p:nvPr>
        </p:nvSpPr>
        <p:spPr/>
        <p:txBody>
          <a:bodyPr/>
          <a:lstStyle/>
          <a:p>
            <a:fld id="{F7702A9A-FF98-4849-BB83-AADC8A09AC65}" type="slidenum">
              <a:rPr lang="ru-RU" smtClean="0"/>
              <a:pPr/>
              <a:t>16</a:t>
            </a:fld>
            <a:endParaRPr lang="ru-RU"/>
          </a:p>
        </p:txBody>
      </p:sp>
    </p:spTree>
    <p:extLst>
      <p:ext uri="{BB962C8B-B14F-4D97-AF65-F5344CB8AC3E}">
        <p14:creationId xmlns:p14="http://schemas.microsoft.com/office/powerpoint/2010/main" val="287155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Рассказать про эмпирическую базу.</a:t>
            </a:r>
            <a:r>
              <a:rPr lang="ru-RU" baseline="0" dirty="0" smtClean="0"/>
              <a:t> </a:t>
            </a:r>
            <a:r>
              <a:rPr lang="ru-RU" dirty="0" smtClean="0"/>
              <a:t>Сказать про</a:t>
            </a:r>
            <a:r>
              <a:rPr lang="ru-RU" baseline="0" dirty="0" smtClean="0"/>
              <a:t> ограничения исследования и общую логику</a:t>
            </a:r>
            <a:endParaRPr lang="ru-RU" dirty="0"/>
          </a:p>
        </p:txBody>
      </p:sp>
      <p:sp>
        <p:nvSpPr>
          <p:cNvPr id="4" name="Номер слайда 3"/>
          <p:cNvSpPr>
            <a:spLocks noGrp="1"/>
          </p:cNvSpPr>
          <p:nvPr>
            <p:ph type="sldNum" sz="quarter" idx="10"/>
          </p:nvPr>
        </p:nvSpPr>
        <p:spPr/>
        <p:txBody>
          <a:bodyPr/>
          <a:lstStyle/>
          <a:p>
            <a:fld id="{F7702A9A-FF98-4849-BB83-AADC8A09AC65}" type="slidenum">
              <a:rPr lang="ru-RU" smtClean="0"/>
              <a:pPr/>
              <a:t>17</a:t>
            </a:fld>
            <a:endParaRPr lang="ru-RU"/>
          </a:p>
        </p:txBody>
      </p:sp>
    </p:spTree>
    <p:extLst>
      <p:ext uri="{BB962C8B-B14F-4D97-AF65-F5344CB8AC3E}">
        <p14:creationId xmlns:p14="http://schemas.microsoft.com/office/powerpoint/2010/main" val="2871552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Рассказать про эмпирическую базу.</a:t>
            </a:r>
            <a:r>
              <a:rPr lang="ru-RU" baseline="0" dirty="0" smtClean="0"/>
              <a:t> </a:t>
            </a:r>
            <a:r>
              <a:rPr lang="ru-RU" dirty="0" smtClean="0"/>
              <a:t>Сказать про</a:t>
            </a:r>
            <a:r>
              <a:rPr lang="ru-RU" baseline="0" dirty="0" smtClean="0"/>
              <a:t> ограничения исследования и общую логику</a:t>
            </a:r>
            <a:endParaRPr lang="ru-RU" dirty="0"/>
          </a:p>
        </p:txBody>
      </p:sp>
      <p:sp>
        <p:nvSpPr>
          <p:cNvPr id="4" name="Номер слайда 3"/>
          <p:cNvSpPr>
            <a:spLocks noGrp="1"/>
          </p:cNvSpPr>
          <p:nvPr>
            <p:ph type="sldNum" sz="quarter" idx="10"/>
          </p:nvPr>
        </p:nvSpPr>
        <p:spPr/>
        <p:txBody>
          <a:bodyPr/>
          <a:lstStyle/>
          <a:p>
            <a:fld id="{F7702A9A-FF98-4849-BB83-AADC8A09AC65}" type="slidenum">
              <a:rPr lang="ru-RU" smtClean="0"/>
              <a:pPr/>
              <a:t>18</a:t>
            </a:fld>
            <a:endParaRPr lang="ru-RU"/>
          </a:p>
        </p:txBody>
      </p:sp>
    </p:spTree>
    <p:extLst>
      <p:ext uri="{BB962C8B-B14F-4D97-AF65-F5344CB8AC3E}">
        <p14:creationId xmlns:p14="http://schemas.microsoft.com/office/powerpoint/2010/main" val="2871552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Рассказать про эмпирическую базу.</a:t>
            </a:r>
            <a:r>
              <a:rPr lang="ru-RU" baseline="0" dirty="0" smtClean="0"/>
              <a:t> </a:t>
            </a:r>
            <a:r>
              <a:rPr lang="ru-RU" dirty="0" smtClean="0"/>
              <a:t>Сказать про</a:t>
            </a:r>
            <a:r>
              <a:rPr lang="ru-RU" baseline="0" dirty="0" smtClean="0"/>
              <a:t> ограничения исследования и общую логику</a:t>
            </a:r>
            <a:endParaRPr lang="ru-RU" dirty="0"/>
          </a:p>
        </p:txBody>
      </p:sp>
      <p:sp>
        <p:nvSpPr>
          <p:cNvPr id="4" name="Номер слайда 3"/>
          <p:cNvSpPr>
            <a:spLocks noGrp="1"/>
          </p:cNvSpPr>
          <p:nvPr>
            <p:ph type="sldNum" sz="quarter" idx="10"/>
          </p:nvPr>
        </p:nvSpPr>
        <p:spPr/>
        <p:txBody>
          <a:bodyPr/>
          <a:lstStyle/>
          <a:p>
            <a:fld id="{F7702A9A-FF98-4849-BB83-AADC8A09AC65}" type="slidenum">
              <a:rPr lang="ru-RU" smtClean="0"/>
              <a:pPr/>
              <a:t>19</a:t>
            </a:fld>
            <a:endParaRPr lang="ru-RU"/>
          </a:p>
        </p:txBody>
      </p:sp>
    </p:spTree>
    <p:extLst>
      <p:ext uri="{BB962C8B-B14F-4D97-AF65-F5344CB8AC3E}">
        <p14:creationId xmlns:p14="http://schemas.microsoft.com/office/powerpoint/2010/main" val="287155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7702A9A-FF98-4849-BB83-AADC8A09AC65}" type="slidenum">
              <a:rPr lang="ru-RU" smtClean="0"/>
              <a:pPr/>
              <a:t>21</a:t>
            </a:fld>
            <a:endParaRPr lang="ru-RU"/>
          </a:p>
        </p:txBody>
      </p:sp>
    </p:spTree>
    <p:extLst>
      <p:ext uri="{BB962C8B-B14F-4D97-AF65-F5344CB8AC3E}">
        <p14:creationId xmlns:p14="http://schemas.microsoft.com/office/powerpoint/2010/main" val="2871552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A6BA3C-9C51-4DBA-B5C0-FCC107AC39EB}" type="datetime1">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2CB8D-3ABB-466D-81B3-5656EBF4BC03}" type="datetime1">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ACBE9-7298-4BC0-BD04-64A169637728}" type="datetime1">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4D2B80-93A4-4B58-B42D-98204A792AAF}" type="datetime1">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3C67B1-AAF2-4BA8-8FF1-3A4129ABB8B1}" type="datetime1">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4AE053-DC3E-4CF0-A2F8-2BDEB8324AEF}" type="datetime1">
              <a:rPr lang="en-US" smtClean="0"/>
              <a:pPr/>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A40B18-457A-4446-AC3C-F990A22F0E79}" type="datetime1">
              <a:rPr lang="en-US" smtClean="0"/>
              <a:pPr/>
              <a:t>7/16/2015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B6E13D-C06D-4E3C-AA1A-9801F23999FF}" type="datetime1">
              <a:rPr lang="en-US" smtClean="0"/>
              <a:pPr/>
              <a:t>7/16/2015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2284D-42D0-4AF9-BE82-527B203530F5}" type="datetime1">
              <a:rPr lang="en-US" smtClean="0"/>
              <a:pPr/>
              <a:t>7/16/2015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31ED01-796F-4393-96A8-25D3E2C614AB}" type="datetime1">
              <a:rPr lang="en-US" smtClean="0"/>
              <a:pPr/>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3AD6C-2C90-4082-9800-8DB8847C9066}" type="datetime1">
              <a:rPr lang="en-US" smtClean="0"/>
              <a:pPr/>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4C614-80A8-4A29-AF51-3C03B10A106C}" type="datetime1">
              <a:rPr lang="en-US" smtClean="0"/>
              <a:pPr/>
              <a:t>7/16/2015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hyperlink" Target="http://www.openpolice.r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enforce.spb.ru/proekty"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hyperlink" Target="http://www.openpolice.r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enforce.spb.ru/proekty"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noAutofit/>
          </a:bodyPr>
          <a:lstStyle/>
          <a:p>
            <a:r>
              <a:rPr lang="en-US" sz="3600" dirty="0" smtClean="0"/>
              <a:t/>
            </a:r>
            <a:br>
              <a:rPr lang="en-US" sz="3600" dirty="0" smtClean="0"/>
            </a:br>
            <a:r>
              <a:rPr lang="ru-RU" sz="3600" dirty="0"/>
              <a:t>Закономерности работы правоохранительной системы</a:t>
            </a:r>
            <a:r>
              <a:rPr lang="en-US" sz="3600" dirty="0" smtClean="0"/>
              <a:t/>
            </a:r>
            <a:br>
              <a:rPr lang="en-US" sz="3600" dirty="0" smtClean="0"/>
            </a:br>
            <a:r>
              <a:rPr lang="en-US" sz="3600" dirty="0" smtClean="0"/>
              <a:t/>
            </a:r>
            <a:br>
              <a:rPr lang="en-US" sz="3600" dirty="0" smtClean="0"/>
            </a:br>
            <a:r>
              <a:rPr lang="ru-RU" sz="3600" dirty="0" err="1" smtClean="0"/>
              <a:t>Шклярук</a:t>
            </a:r>
            <a:r>
              <a:rPr lang="ru-RU" sz="3600" dirty="0" smtClean="0"/>
              <a:t> Мария</a:t>
            </a:r>
            <a:br>
              <a:rPr lang="ru-RU" sz="3600" dirty="0" smtClean="0"/>
            </a:br>
            <a:r>
              <a:rPr lang="en-US" sz="3600" dirty="0" smtClean="0"/>
              <a:t/>
            </a:r>
            <a:br>
              <a:rPr lang="en-US" sz="3600" dirty="0" smtClean="0"/>
            </a:br>
            <a:r>
              <a:rPr lang="ru-RU" sz="3600" dirty="0" smtClean="0"/>
              <a:t>15.07.2015</a:t>
            </a:r>
            <a:endParaRPr lang="en-US" sz="3600" b="1" dirty="0"/>
          </a:p>
        </p:txBody>
      </p:sp>
      <p:sp>
        <p:nvSpPr>
          <p:cNvPr id="5" name="Подзаголовок 4"/>
          <p:cNvSpPr>
            <a:spLocks noGrp="1"/>
          </p:cNvSpPr>
          <p:nvPr>
            <p:ph type="subTitle" idx="1"/>
          </p:nvPr>
        </p:nvSpPr>
        <p:spPr>
          <a:xfrm>
            <a:off x="0" y="4876800"/>
            <a:ext cx="9144000" cy="1981200"/>
          </a:xfrm>
        </p:spPr>
        <p:txBody>
          <a:bodyPr>
            <a:normAutofit/>
          </a:bodyPr>
          <a:lstStyle/>
          <a:p>
            <a:r>
              <a:rPr lang="ru-RU" dirty="0" smtClean="0"/>
              <a:t>В рамках проекта Открытая полиция</a:t>
            </a:r>
          </a:p>
        </p:txBody>
      </p:sp>
      <p:pic>
        <p:nvPicPr>
          <p:cNvPr id="3" name="Picture 4" descr="logo_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4958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230" y="0"/>
            <a:ext cx="414077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net\users\home\mshklyaruk\ИПП\Кудринский проект 3\Открытая полиция\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317" y="5587711"/>
            <a:ext cx="1905434" cy="127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373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1742144859"/>
              </p:ext>
            </p:extLst>
          </p:nvPr>
        </p:nvGraphicFramePr>
        <p:xfrm>
          <a:off x="0" y="1066800"/>
          <a:ext cx="9144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txBox="1">
            <a:spLocks noGrp="1"/>
          </p:cNvSpPr>
          <p:nvPr>
            <p:ph type="title"/>
          </p:nvPr>
        </p:nvSpPr>
        <p:spPr>
          <a:xfrm>
            <a:off x="1524000" y="13157"/>
            <a:ext cx="6248399" cy="954107"/>
          </a:xfrm>
          <a:prstGeom prst="rect">
            <a:avLst/>
          </a:prstGeom>
          <a:noFill/>
        </p:spPr>
        <p:txBody>
          <a:bodyPr wrap="square" rtlCol="0">
            <a:spAutoFit/>
          </a:bodyPr>
          <a:lstStyle/>
          <a:p>
            <a:r>
              <a:rPr lang="ru-RU" sz="2800" dirty="0" smtClean="0"/>
              <a:t>Результаты - Как работает российская полиция?</a:t>
            </a:r>
          </a:p>
        </p:txBody>
      </p:sp>
      <p:pic>
        <p:nvPicPr>
          <p:cNvPr id="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10" y="0"/>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45850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2379646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txBox="1">
            <a:spLocks noGrp="1"/>
          </p:cNvSpPr>
          <p:nvPr>
            <p:ph type="title"/>
          </p:nvPr>
        </p:nvSpPr>
        <p:spPr>
          <a:xfrm>
            <a:off x="1447801" y="26313"/>
            <a:ext cx="6629399" cy="1384995"/>
          </a:xfrm>
          <a:prstGeom prst="rect">
            <a:avLst/>
          </a:prstGeom>
          <a:noFill/>
        </p:spPr>
        <p:txBody>
          <a:bodyPr wrap="square" rtlCol="0">
            <a:spAutoFit/>
          </a:bodyPr>
          <a:lstStyle/>
          <a:p>
            <a:r>
              <a:rPr lang="ru-RU" sz="2800" b="1" dirty="0" smtClean="0"/>
              <a:t>Результаты: Причины постоянного ухудшения работы правоохранительных органов </a:t>
            </a:r>
          </a:p>
        </p:txBody>
      </p:sp>
      <p:pic>
        <p:nvPicPr>
          <p:cNvPr id="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cxnSp>
        <p:nvCxnSpPr>
          <p:cNvPr id="7" name="Прямая соединительная линия 6"/>
          <p:cNvCxnSpPr/>
          <p:nvPr/>
        </p:nvCxnSpPr>
        <p:spPr>
          <a:xfrm>
            <a:off x="4724400" y="1371600"/>
            <a:ext cx="3505200" cy="121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572000" y="4800600"/>
            <a:ext cx="3505200" cy="121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4724400" y="1371600"/>
            <a:ext cx="3200400" cy="1066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4724400" y="4960883"/>
            <a:ext cx="3200400" cy="1066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479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868362"/>
          </a:xfrm>
        </p:spPr>
        <p:txBody>
          <a:bodyPr>
            <a:normAutofit fontScale="90000"/>
          </a:bodyPr>
          <a:lstStyle/>
          <a:p>
            <a:r>
              <a:rPr lang="ru-RU" dirty="0" smtClean="0"/>
              <a:t>Общие проблемы организационных структур</a:t>
            </a:r>
            <a:endParaRPr lang="ru-RU" dirty="0"/>
          </a:p>
        </p:txBody>
      </p:sp>
      <p:sp>
        <p:nvSpPr>
          <p:cNvPr id="8" name="Объект 7"/>
          <p:cNvSpPr>
            <a:spLocks noGrp="1"/>
          </p:cNvSpPr>
          <p:nvPr>
            <p:ph idx="1"/>
          </p:nvPr>
        </p:nvSpPr>
        <p:spPr>
          <a:xfrm>
            <a:off x="457200" y="1295400"/>
            <a:ext cx="8229600" cy="4830763"/>
          </a:xfrm>
        </p:spPr>
        <p:txBody>
          <a:bodyPr>
            <a:normAutofit fontScale="92500" lnSpcReduction="20000"/>
          </a:bodyPr>
          <a:lstStyle/>
          <a:p>
            <a:r>
              <a:rPr lang="ru-RU" dirty="0" smtClean="0"/>
              <a:t>Централизация и совпадение зон ответственности</a:t>
            </a:r>
          </a:p>
          <a:p>
            <a:r>
              <a:rPr lang="ru-RU" dirty="0" smtClean="0"/>
              <a:t>Конфликт территориальной и штабной организации (линейно-территориальный принцип)</a:t>
            </a:r>
          </a:p>
          <a:p>
            <a:r>
              <a:rPr lang="ru-RU" dirty="0" smtClean="0"/>
              <a:t>Высокая численность управленческого аппарата</a:t>
            </a:r>
          </a:p>
          <a:p>
            <a:r>
              <a:rPr lang="ru-RU" dirty="0" smtClean="0"/>
              <a:t>Дефицит внешнего контроля и обратной связи</a:t>
            </a:r>
          </a:p>
          <a:p>
            <a:r>
              <a:rPr lang="ru-RU" dirty="0" smtClean="0"/>
              <a:t>Избыточность бюрократических процедур</a:t>
            </a:r>
          </a:p>
          <a:p>
            <a:r>
              <a:rPr lang="ru-RU" dirty="0" smtClean="0"/>
              <a:t>Системы оценки и управления, базирующиеся на статистических показателях</a:t>
            </a:r>
          </a:p>
          <a:p>
            <a:endParaRPr lang="ru-RU" dirty="0" smtClean="0"/>
          </a:p>
        </p:txBody>
      </p:sp>
      <p:pic>
        <p:nvPicPr>
          <p:cNvPr id="5" name="Picture 4" descr="logo_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6223562"/>
            <a:ext cx="2096532"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2430" y="6223562"/>
            <a:ext cx="1930970"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977659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1163825965"/>
              </p:ext>
            </p:extLst>
          </p:nvPr>
        </p:nvGraphicFramePr>
        <p:xfrm>
          <a:off x="0" y="969235"/>
          <a:ext cx="9144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txBox="1">
            <a:spLocks noGrp="1"/>
          </p:cNvSpPr>
          <p:nvPr>
            <p:ph type="title"/>
          </p:nvPr>
        </p:nvSpPr>
        <p:spPr>
          <a:xfrm>
            <a:off x="0" y="1"/>
            <a:ext cx="8915400" cy="892552"/>
          </a:xfrm>
          <a:prstGeom prst="rect">
            <a:avLst/>
          </a:prstGeom>
          <a:noFill/>
        </p:spPr>
        <p:txBody>
          <a:bodyPr wrap="square" rtlCol="0">
            <a:spAutoFit/>
          </a:bodyPr>
          <a:lstStyle/>
          <a:p>
            <a:r>
              <a:rPr lang="ru-RU" sz="2600" b="1" dirty="0" smtClean="0"/>
              <a:t>Организационная логика ухудшения работы правоохранительных органов</a:t>
            </a:r>
          </a:p>
        </p:txBody>
      </p:sp>
      <p:pic>
        <p:nvPicPr>
          <p:cNvPr id="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205670"/>
            <a:ext cx="838200" cy="65233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251397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5292080" y="3429000"/>
            <a:ext cx="432048"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 name="Title 1"/>
          <p:cNvSpPr>
            <a:spLocks noGrp="1"/>
          </p:cNvSpPr>
          <p:nvPr>
            <p:ph type="title"/>
          </p:nvPr>
        </p:nvSpPr>
        <p:spPr>
          <a:xfrm>
            <a:off x="76200" y="274638"/>
            <a:ext cx="8839200" cy="792162"/>
          </a:xfrm>
        </p:spPr>
        <p:txBody>
          <a:bodyPr>
            <a:normAutofit fontScale="90000"/>
          </a:bodyPr>
          <a:lstStyle/>
          <a:p>
            <a:pPr algn="l"/>
            <a:r>
              <a:rPr lang="ru-RU" sz="2400" b="1" dirty="0" smtClean="0"/>
              <a:t>Рост аппарата контроля и бумажной</a:t>
            </a:r>
            <a:br>
              <a:rPr lang="ru-RU" sz="2400" b="1" dirty="0" smtClean="0"/>
            </a:br>
            <a:r>
              <a:rPr lang="ru-RU" sz="2400" b="1" dirty="0" smtClean="0"/>
              <a:t>работы</a:t>
            </a:r>
            <a:endParaRPr lang="ru-RU" sz="2400" b="1" dirty="0"/>
          </a:p>
        </p:txBody>
      </p:sp>
      <p:pic>
        <p:nvPicPr>
          <p:cNvPr id="2050" name="Picture 2"/>
          <p:cNvPicPr>
            <a:picLocks noChangeAspect="1" noChangeArrowheads="1"/>
          </p:cNvPicPr>
          <p:nvPr/>
        </p:nvPicPr>
        <p:blipFill>
          <a:blip r:embed="rId2" cstate="print"/>
          <a:srcRect/>
          <a:stretch>
            <a:fillRect/>
          </a:stretch>
        </p:blipFill>
        <p:spPr bwMode="auto">
          <a:xfrm>
            <a:off x="1331640" y="1556792"/>
            <a:ext cx="6768752" cy="4897259"/>
          </a:xfrm>
          <a:prstGeom prst="rect">
            <a:avLst/>
          </a:prstGeom>
          <a:noFill/>
          <a:ln w="9525">
            <a:noFill/>
            <a:miter lim="800000"/>
            <a:headEnd/>
            <a:tailEnd/>
          </a:ln>
        </p:spPr>
      </p:pic>
      <p:sp>
        <p:nvSpPr>
          <p:cNvPr id="5" name="Rectangle 4"/>
          <p:cNvSpPr/>
          <p:nvPr/>
        </p:nvSpPr>
        <p:spPr>
          <a:xfrm>
            <a:off x="3419872" y="1340768"/>
            <a:ext cx="2232248" cy="50405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6" name="Rectangle 5"/>
          <p:cNvSpPr/>
          <p:nvPr/>
        </p:nvSpPr>
        <p:spPr>
          <a:xfrm>
            <a:off x="755576" y="2348880"/>
            <a:ext cx="2232248" cy="50405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7" name="Rectangle 6"/>
          <p:cNvSpPr/>
          <p:nvPr/>
        </p:nvSpPr>
        <p:spPr>
          <a:xfrm>
            <a:off x="2699792" y="2492896"/>
            <a:ext cx="2232248" cy="50405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8" name="Rectangle 7"/>
          <p:cNvSpPr/>
          <p:nvPr/>
        </p:nvSpPr>
        <p:spPr>
          <a:xfrm>
            <a:off x="5004048" y="2708920"/>
            <a:ext cx="2232248" cy="50405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9" name="Rectangle 8"/>
          <p:cNvSpPr/>
          <p:nvPr/>
        </p:nvSpPr>
        <p:spPr>
          <a:xfrm>
            <a:off x="2411760" y="3356992"/>
            <a:ext cx="1008112" cy="986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«Штаб»</a:t>
            </a:r>
            <a:endParaRPr lang="ru-RU" dirty="0"/>
          </a:p>
        </p:txBody>
      </p:sp>
      <p:sp>
        <p:nvSpPr>
          <p:cNvPr id="10" name="Rectangle 9"/>
          <p:cNvSpPr/>
          <p:nvPr/>
        </p:nvSpPr>
        <p:spPr>
          <a:xfrm>
            <a:off x="3491880" y="3356992"/>
            <a:ext cx="1008112" cy="986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«Штаб»</a:t>
            </a:r>
            <a:endParaRPr lang="ru-RU" dirty="0"/>
          </a:p>
        </p:txBody>
      </p:sp>
      <p:sp>
        <p:nvSpPr>
          <p:cNvPr id="11" name="Rectangle 10"/>
          <p:cNvSpPr/>
          <p:nvPr/>
        </p:nvSpPr>
        <p:spPr>
          <a:xfrm>
            <a:off x="3491880" y="4365104"/>
            <a:ext cx="1080120" cy="968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«Штаб»</a:t>
            </a:r>
            <a:endParaRPr lang="ru-RU" dirty="0"/>
          </a:p>
        </p:txBody>
      </p:sp>
      <p:sp>
        <p:nvSpPr>
          <p:cNvPr id="12" name="Rectangle 11"/>
          <p:cNvSpPr/>
          <p:nvPr/>
        </p:nvSpPr>
        <p:spPr>
          <a:xfrm>
            <a:off x="1331640" y="2852936"/>
            <a:ext cx="3168352" cy="3600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dirty="0" smtClean="0"/>
              <a:t>МВД</a:t>
            </a:r>
            <a:endParaRPr lang="ru-RU" dirty="0"/>
          </a:p>
        </p:txBody>
      </p:sp>
      <p:sp>
        <p:nvSpPr>
          <p:cNvPr id="13" name="Rectangle 12"/>
          <p:cNvSpPr/>
          <p:nvPr/>
        </p:nvSpPr>
        <p:spPr>
          <a:xfrm>
            <a:off x="4716016" y="3429000"/>
            <a:ext cx="72008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Rounded Rectangle 16"/>
          <p:cNvSpPr/>
          <p:nvPr/>
        </p:nvSpPr>
        <p:spPr>
          <a:xfrm>
            <a:off x="5292080" y="4365104"/>
            <a:ext cx="432048"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8" name="Rectangle 17"/>
          <p:cNvSpPr/>
          <p:nvPr/>
        </p:nvSpPr>
        <p:spPr>
          <a:xfrm>
            <a:off x="4932040" y="5445224"/>
            <a:ext cx="792088"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9" name="Rectangle 18"/>
          <p:cNvSpPr/>
          <p:nvPr/>
        </p:nvSpPr>
        <p:spPr>
          <a:xfrm>
            <a:off x="4716016" y="5445224"/>
            <a:ext cx="21602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Rectangle 19"/>
          <p:cNvSpPr/>
          <p:nvPr/>
        </p:nvSpPr>
        <p:spPr>
          <a:xfrm>
            <a:off x="1115616" y="1412776"/>
            <a:ext cx="144016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«Штаб»</a:t>
            </a:r>
            <a:endParaRPr lang="ru-RU" dirty="0"/>
          </a:p>
        </p:txBody>
      </p:sp>
      <p:sp>
        <p:nvSpPr>
          <p:cNvPr id="21" name="Rounded Rectangle 20"/>
          <p:cNvSpPr/>
          <p:nvPr/>
        </p:nvSpPr>
        <p:spPr>
          <a:xfrm>
            <a:off x="2483768" y="1412776"/>
            <a:ext cx="3600400"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t>- управленческие структуры</a:t>
            </a:r>
            <a:endParaRPr lang="ru-RU" dirty="0"/>
          </a:p>
        </p:txBody>
      </p:sp>
      <p:sp>
        <p:nvSpPr>
          <p:cNvPr id="15" name="Rectangle 14"/>
          <p:cNvSpPr/>
          <p:nvPr/>
        </p:nvSpPr>
        <p:spPr>
          <a:xfrm>
            <a:off x="4716016" y="4365104"/>
            <a:ext cx="64807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Rectangle 21"/>
          <p:cNvSpPr/>
          <p:nvPr/>
        </p:nvSpPr>
        <p:spPr>
          <a:xfrm>
            <a:off x="4716016" y="2852936"/>
            <a:ext cx="936104" cy="3600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dirty="0" smtClean="0"/>
              <a:t>СК</a:t>
            </a:r>
            <a:endParaRPr lang="ru-RU" dirty="0"/>
          </a:p>
        </p:txBody>
      </p:sp>
      <p:sp>
        <p:nvSpPr>
          <p:cNvPr id="23" name="Rectangle 22"/>
          <p:cNvSpPr/>
          <p:nvPr/>
        </p:nvSpPr>
        <p:spPr>
          <a:xfrm>
            <a:off x="251520" y="2852936"/>
            <a:ext cx="936104" cy="3600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dirty="0" smtClean="0"/>
              <a:t>ФСКН</a:t>
            </a:r>
            <a:endParaRPr lang="ru-RU" dirty="0"/>
          </a:p>
        </p:txBody>
      </p:sp>
      <p:sp>
        <p:nvSpPr>
          <p:cNvPr id="24" name="Rounded Rectangle 23"/>
          <p:cNvSpPr/>
          <p:nvPr/>
        </p:nvSpPr>
        <p:spPr>
          <a:xfrm>
            <a:off x="755576" y="3429000"/>
            <a:ext cx="432048"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5" name="Rectangle 24"/>
          <p:cNvSpPr/>
          <p:nvPr/>
        </p:nvSpPr>
        <p:spPr>
          <a:xfrm>
            <a:off x="251520" y="3429000"/>
            <a:ext cx="50405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Rounded Rectangle 25"/>
          <p:cNvSpPr/>
          <p:nvPr/>
        </p:nvSpPr>
        <p:spPr>
          <a:xfrm>
            <a:off x="755576" y="4509120"/>
            <a:ext cx="432048"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7" name="Rectangle 26"/>
          <p:cNvSpPr/>
          <p:nvPr/>
        </p:nvSpPr>
        <p:spPr>
          <a:xfrm>
            <a:off x="251520" y="4509120"/>
            <a:ext cx="50405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Rounded Rectangle 27"/>
          <p:cNvSpPr/>
          <p:nvPr/>
        </p:nvSpPr>
        <p:spPr>
          <a:xfrm>
            <a:off x="755576" y="5517232"/>
            <a:ext cx="432048"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9" name="Rectangle 28"/>
          <p:cNvSpPr/>
          <p:nvPr/>
        </p:nvSpPr>
        <p:spPr>
          <a:xfrm>
            <a:off x="251520" y="5517232"/>
            <a:ext cx="50405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Rectangle 29"/>
          <p:cNvSpPr/>
          <p:nvPr/>
        </p:nvSpPr>
        <p:spPr>
          <a:xfrm>
            <a:off x="1331640" y="3356992"/>
            <a:ext cx="79208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Rectangle 30"/>
          <p:cNvSpPr/>
          <p:nvPr/>
        </p:nvSpPr>
        <p:spPr>
          <a:xfrm>
            <a:off x="2438400" y="4401844"/>
            <a:ext cx="53340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Rectangle 31"/>
          <p:cNvSpPr/>
          <p:nvPr/>
        </p:nvSpPr>
        <p:spPr>
          <a:xfrm>
            <a:off x="1331640" y="5373216"/>
            <a:ext cx="36004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Rounded Rectangle 32"/>
          <p:cNvSpPr/>
          <p:nvPr/>
        </p:nvSpPr>
        <p:spPr>
          <a:xfrm>
            <a:off x="323528" y="2276872"/>
            <a:ext cx="1728192"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dirty="0" smtClean="0"/>
              <a:t>Борьба с наркотиками</a:t>
            </a:r>
            <a:endParaRPr lang="ru-RU" sz="1600" dirty="0"/>
          </a:p>
        </p:txBody>
      </p:sp>
      <p:sp>
        <p:nvSpPr>
          <p:cNvPr id="34" name="Rounded Rectangle 33"/>
          <p:cNvSpPr/>
          <p:nvPr/>
        </p:nvSpPr>
        <p:spPr>
          <a:xfrm>
            <a:off x="3707904" y="1916832"/>
            <a:ext cx="2088232" cy="9361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t>«Убийства», экономические </a:t>
            </a:r>
            <a:r>
              <a:rPr lang="ru-RU" sz="1400" dirty="0" err="1" smtClean="0"/>
              <a:t>п</a:t>
            </a:r>
            <a:r>
              <a:rPr lang="ru-RU" sz="1400" dirty="0" smtClean="0"/>
              <a:t>/я, коррупция, должностные лица</a:t>
            </a:r>
            <a:endParaRPr lang="ru-RU" sz="1400" dirty="0"/>
          </a:p>
        </p:txBody>
      </p:sp>
      <p:sp>
        <p:nvSpPr>
          <p:cNvPr id="35" name="Rounded Rectangle 34"/>
          <p:cNvSpPr/>
          <p:nvPr/>
        </p:nvSpPr>
        <p:spPr>
          <a:xfrm>
            <a:off x="2195736" y="1916832"/>
            <a:ext cx="1440160"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t>Борьба с преступностью и охрана общ. порядка</a:t>
            </a:r>
            <a:endParaRPr lang="ru-RU" sz="1400" dirty="0"/>
          </a:p>
        </p:txBody>
      </p:sp>
      <p:graphicFrame>
        <p:nvGraphicFramePr>
          <p:cNvPr id="38" name="Chart 37"/>
          <p:cNvGraphicFramePr/>
          <p:nvPr/>
        </p:nvGraphicFramePr>
        <p:xfrm>
          <a:off x="4499992" y="0"/>
          <a:ext cx="4752528" cy="1512168"/>
        </p:xfrm>
        <a:graphic>
          <a:graphicData uri="http://schemas.openxmlformats.org/drawingml/2006/chart">
            <c:chart xmlns:c="http://schemas.openxmlformats.org/drawingml/2006/chart" xmlns:r="http://schemas.openxmlformats.org/officeDocument/2006/relationships" r:id="rId3"/>
          </a:graphicData>
        </a:graphic>
      </p:graphicFrame>
      <p:cxnSp>
        <p:nvCxnSpPr>
          <p:cNvPr id="43" name="Straight Arrow Connector 42"/>
          <p:cNvCxnSpPr/>
          <p:nvPr/>
        </p:nvCxnSpPr>
        <p:spPr>
          <a:xfrm flipV="1">
            <a:off x="5652120" y="1340768"/>
            <a:ext cx="1080120" cy="1800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8376" y="5834898"/>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7" name="Rectangle 36"/>
          <p:cNvSpPr/>
          <p:nvPr/>
        </p:nvSpPr>
        <p:spPr>
          <a:xfrm>
            <a:off x="1344966" y="4343400"/>
            <a:ext cx="648072"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928749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350838"/>
            <a:ext cx="8229600" cy="868362"/>
          </a:xfrm>
        </p:spPr>
        <p:txBody>
          <a:bodyPr>
            <a:normAutofit fontScale="90000"/>
          </a:bodyPr>
          <a:lstStyle/>
          <a:p>
            <a:r>
              <a:rPr lang="ru-RU" dirty="0" smtClean="0"/>
              <a:t>Линейно-территориальный принцип</a:t>
            </a:r>
            <a:endParaRPr lang="ru-RU" dirty="0"/>
          </a:p>
        </p:txBody>
      </p:sp>
      <p:pic>
        <p:nvPicPr>
          <p:cNvPr id="5" name="Picture 4" descr="logo_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6223562"/>
            <a:ext cx="2096532"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2430" y="6223562"/>
            <a:ext cx="1930970"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507779" y="1371600"/>
            <a:ext cx="8481391"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031233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868362"/>
          </a:xfrm>
        </p:spPr>
        <p:txBody>
          <a:bodyPr>
            <a:normAutofit/>
          </a:bodyPr>
          <a:lstStyle/>
          <a:p>
            <a:r>
              <a:rPr lang="ru-RU" dirty="0" smtClean="0"/>
              <a:t>Системы оценки</a:t>
            </a:r>
            <a:endParaRPr lang="ru-RU" dirty="0"/>
          </a:p>
        </p:txBody>
      </p:sp>
      <p:sp>
        <p:nvSpPr>
          <p:cNvPr id="8" name="Объект 7"/>
          <p:cNvSpPr>
            <a:spLocks noGrp="1"/>
          </p:cNvSpPr>
          <p:nvPr>
            <p:ph idx="1"/>
          </p:nvPr>
        </p:nvSpPr>
        <p:spPr>
          <a:xfrm>
            <a:off x="457200" y="1295400"/>
            <a:ext cx="8229600" cy="4830763"/>
          </a:xfrm>
        </p:spPr>
        <p:txBody>
          <a:bodyPr>
            <a:normAutofit/>
          </a:bodyPr>
          <a:lstStyle/>
          <a:p>
            <a:r>
              <a:rPr lang="ru-RU" dirty="0" smtClean="0"/>
              <a:t>Валовые показатели</a:t>
            </a:r>
          </a:p>
          <a:p>
            <a:r>
              <a:rPr lang="ru-RU" dirty="0" smtClean="0"/>
              <a:t>Неизбежный рост валовых показателей</a:t>
            </a:r>
          </a:p>
          <a:p>
            <a:r>
              <a:rPr lang="ru-RU" dirty="0" smtClean="0"/>
              <a:t>Структура отрицательных показателей</a:t>
            </a:r>
          </a:p>
          <a:p>
            <a:r>
              <a:rPr lang="ru-RU" dirty="0" smtClean="0"/>
              <a:t>Показатели-сроки, лимитирующие проведение тех или иных работ</a:t>
            </a:r>
          </a:p>
          <a:p>
            <a:r>
              <a:rPr lang="ru-RU" dirty="0" smtClean="0"/>
              <a:t>Конфликт систем оценки между ведомствами</a:t>
            </a:r>
          </a:p>
          <a:p>
            <a:endParaRPr lang="ru-RU" dirty="0" smtClean="0"/>
          </a:p>
        </p:txBody>
      </p:sp>
      <p:pic>
        <p:nvPicPr>
          <p:cNvPr id="5" name="Picture 4" descr="logo_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6223562"/>
            <a:ext cx="2096532"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2430" y="6223562"/>
            <a:ext cx="1930970"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074706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868362"/>
          </a:xfrm>
        </p:spPr>
        <p:txBody>
          <a:bodyPr>
            <a:normAutofit/>
          </a:bodyPr>
          <a:lstStyle/>
          <a:p>
            <a:r>
              <a:rPr lang="ru-RU" dirty="0" smtClean="0"/>
              <a:t>Эффекты системы оценки</a:t>
            </a:r>
            <a:endParaRPr lang="ru-RU" dirty="0"/>
          </a:p>
        </p:txBody>
      </p:sp>
      <p:sp>
        <p:nvSpPr>
          <p:cNvPr id="8" name="Объект 7"/>
          <p:cNvSpPr>
            <a:spLocks noGrp="1"/>
          </p:cNvSpPr>
          <p:nvPr>
            <p:ph idx="1"/>
          </p:nvPr>
        </p:nvSpPr>
        <p:spPr>
          <a:xfrm>
            <a:off x="457200" y="1295400"/>
            <a:ext cx="8229600" cy="4830763"/>
          </a:xfrm>
        </p:spPr>
        <p:txBody>
          <a:bodyPr>
            <a:noAutofit/>
          </a:bodyPr>
          <a:lstStyle/>
          <a:p>
            <a:r>
              <a:rPr lang="ru-RU" sz="1800" dirty="0" smtClean="0"/>
              <a:t>Во-первых, это работа «на отчетность», а не на результат, когда вероятность для того или иного действия определяется тем, какой вес оно будет иметь для статистики (если по данному виду преступлений ведется особый учет, полиция приложит дополнительные усилия для его раскрытия). </a:t>
            </a:r>
          </a:p>
          <a:p>
            <a:r>
              <a:rPr lang="ru-RU" sz="1800" dirty="0" smtClean="0"/>
              <a:t>Во-вторых, это сортировка задач «на входе», когда первыми выполняются не самые главные задачи, а те, по которым наиболее вероятно получение быстрого и верного результата (например, бытовое изнасилование примут к расследованию намного менее охотно, чем нанесение легких телесных повреждений, т.к. мелкие драки гораздо чаще происходят в присутствии свидетелей и требуют намного меньше усилий по доказательству). </a:t>
            </a:r>
          </a:p>
          <a:p>
            <a:r>
              <a:rPr lang="ru-RU" sz="1800" dirty="0" smtClean="0"/>
              <a:t>В-третьих, это невозможность собрать объективную статистику деятельности правоохранительного органа, так как любые собранные данные тут же превращаются в объект оценки, а, следовательно, в предмет манипуляции, если не фальсификации. </a:t>
            </a:r>
          </a:p>
        </p:txBody>
      </p:sp>
      <p:pic>
        <p:nvPicPr>
          <p:cNvPr id="5" name="Picture 4" descr="logo_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6223562"/>
            <a:ext cx="2096532"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2430" y="6223562"/>
            <a:ext cx="1930970"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601837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868362"/>
          </a:xfrm>
        </p:spPr>
        <p:txBody>
          <a:bodyPr>
            <a:normAutofit fontScale="90000"/>
          </a:bodyPr>
          <a:lstStyle/>
          <a:p>
            <a:r>
              <a:rPr lang="ru-RU" sz="2600" b="1" dirty="0" smtClean="0"/>
              <a:t>Логика негативного воздействия палочной системы на работу правоохранительных органов</a:t>
            </a:r>
            <a:endParaRPr lang="ru-RU" sz="2600" b="1" dirty="0"/>
          </a:p>
        </p:txBody>
      </p:sp>
      <p:graphicFrame>
        <p:nvGraphicFramePr>
          <p:cNvPr id="3" name="Объект 2"/>
          <p:cNvGraphicFramePr>
            <a:graphicFrameLocks noGrp="1"/>
          </p:cNvGraphicFramePr>
          <p:nvPr>
            <p:ph idx="1"/>
            <p:extLst>
              <p:ext uri="{D42A27DB-BD31-4B8C-83A1-F6EECF244321}">
                <p14:modId xmlns:p14="http://schemas.microsoft.com/office/powerpoint/2010/main" val="4026191677"/>
              </p:ext>
            </p:extLst>
          </p:nvPr>
        </p:nvGraphicFramePr>
        <p:xfrm>
          <a:off x="533400" y="13716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Номер слайда 1"/>
          <p:cNvSpPr>
            <a:spLocks noGrp="1"/>
          </p:cNvSpPr>
          <p:nvPr>
            <p:ph type="sldNum" sz="quarter" idx="12"/>
          </p:nvPr>
        </p:nvSpPr>
        <p:spPr/>
        <p:txBody>
          <a:bodyPr/>
          <a:lstStyle/>
          <a:p>
            <a:fld id="{B6F15528-21DE-4FAA-801E-634DDDAF4B2B}" type="slidenum">
              <a:rPr lang="en-US" smtClean="0"/>
              <a:pPr/>
              <a:t>18</a:t>
            </a:fld>
            <a:endParaRPr lang="en-US"/>
          </a:p>
        </p:txBody>
      </p:sp>
      <p:pic>
        <p:nvPicPr>
          <p:cNvPr id="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074706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868362"/>
          </a:xfrm>
        </p:spPr>
        <p:txBody>
          <a:bodyPr>
            <a:normAutofit/>
          </a:bodyPr>
          <a:lstStyle/>
          <a:p>
            <a:r>
              <a:rPr lang="ru-RU" dirty="0" smtClean="0"/>
              <a:t>Эффекты систем оценки</a:t>
            </a:r>
            <a:endParaRPr lang="ru-RU" dirty="0"/>
          </a:p>
        </p:txBody>
      </p:sp>
      <p:sp>
        <p:nvSpPr>
          <p:cNvPr id="8" name="Объект 7"/>
          <p:cNvSpPr>
            <a:spLocks noGrp="1"/>
          </p:cNvSpPr>
          <p:nvPr>
            <p:ph idx="1"/>
          </p:nvPr>
        </p:nvSpPr>
        <p:spPr>
          <a:xfrm>
            <a:off x="457200" y="1295400"/>
            <a:ext cx="8229600" cy="4830763"/>
          </a:xfrm>
        </p:spPr>
        <p:txBody>
          <a:bodyPr>
            <a:normAutofit/>
          </a:bodyPr>
          <a:lstStyle/>
          <a:p>
            <a:r>
              <a:rPr lang="ru-RU" dirty="0" smtClean="0"/>
              <a:t>Риск сбоев</a:t>
            </a:r>
          </a:p>
          <a:p>
            <a:r>
              <a:rPr lang="ru-RU" dirty="0" smtClean="0"/>
              <a:t>Самые легкие пути</a:t>
            </a:r>
          </a:p>
          <a:p>
            <a:r>
              <a:rPr lang="ru-RU" dirty="0" smtClean="0"/>
              <a:t>Проигрыш слабейшего (обвиняемого и потерпевшего)</a:t>
            </a:r>
          </a:p>
          <a:p>
            <a:r>
              <a:rPr lang="ru-RU" dirty="0" smtClean="0"/>
              <a:t>Ответственность за предшественника</a:t>
            </a:r>
          </a:p>
          <a:p>
            <a:endParaRPr lang="ru-RU" dirty="0" smtClean="0"/>
          </a:p>
        </p:txBody>
      </p:sp>
      <p:pic>
        <p:nvPicPr>
          <p:cNvPr id="5" name="Picture 4" descr="logo_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6223562"/>
            <a:ext cx="2096532"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2430" y="6223562"/>
            <a:ext cx="1930970"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020254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Основные темы</a:t>
            </a:r>
            <a:endParaRPr lang="ru-RU" dirty="0"/>
          </a:p>
        </p:txBody>
      </p:sp>
      <p:sp>
        <p:nvSpPr>
          <p:cNvPr id="8" name="Объект 7"/>
          <p:cNvSpPr>
            <a:spLocks noGrp="1"/>
          </p:cNvSpPr>
          <p:nvPr>
            <p:ph idx="1"/>
          </p:nvPr>
        </p:nvSpPr>
        <p:spPr>
          <a:xfrm>
            <a:off x="457200" y="1295400"/>
            <a:ext cx="8229600" cy="4830763"/>
          </a:xfrm>
        </p:spPr>
        <p:txBody>
          <a:bodyPr>
            <a:normAutofit/>
          </a:bodyPr>
          <a:lstStyle/>
          <a:p>
            <a:r>
              <a:rPr lang="ru-RU" dirty="0" smtClean="0"/>
              <a:t>Методы исследования</a:t>
            </a:r>
          </a:p>
          <a:p>
            <a:r>
              <a:rPr lang="ru-RU" dirty="0" smtClean="0"/>
              <a:t>Структуры, задействованные в правоохранительной деятельности России</a:t>
            </a:r>
          </a:p>
          <a:p>
            <a:r>
              <a:rPr lang="ru-RU" dirty="0" smtClean="0"/>
              <a:t>Общие системные проблемы правоохранительных структур</a:t>
            </a:r>
          </a:p>
          <a:p>
            <a:r>
              <a:rPr lang="ru-RU" dirty="0" smtClean="0"/>
              <a:t>Внутренние системы стимулов и их негативные эффекты</a:t>
            </a:r>
          </a:p>
          <a:p>
            <a:r>
              <a:rPr lang="ru-RU" dirty="0" smtClean="0"/>
              <a:t>Траектория типового уголовного дела</a:t>
            </a:r>
          </a:p>
        </p:txBody>
      </p:sp>
      <p:pic>
        <p:nvPicPr>
          <p:cNvPr id="5" name="Picture 4" descr="logo_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6223562"/>
            <a:ext cx="2096532"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2430" y="6223562"/>
            <a:ext cx="1930970"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Номер слайда 8"/>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486467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ru-RU" dirty="0" smtClean="0"/>
              <a:t>Пример работы внутри показателей</a:t>
            </a:r>
            <a:endParaRPr lang="ru-RU" dirty="0"/>
          </a:p>
        </p:txBody>
      </p:sp>
      <p:sp>
        <p:nvSpPr>
          <p:cNvPr id="3" name="Content Placeholder 2"/>
          <p:cNvSpPr>
            <a:spLocks noGrp="1"/>
          </p:cNvSpPr>
          <p:nvPr>
            <p:ph idx="1"/>
          </p:nvPr>
        </p:nvSpPr>
        <p:spPr/>
        <p:txBody>
          <a:bodyPr/>
          <a:lstStyle/>
          <a:p>
            <a:endParaRPr lang="ru-R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1026" name="Picture 2" descr="\\net\users\home\mshklyaruk\My Pictures\1111.JPG"/>
          <p:cNvPicPr>
            <a:picLocks noChangeAspect="1" noChangeArrowheads="1"/>
          </p:cNvPicPr>
          <p:nvPr/>
        </p:nvPicPr>
        <p:blipFill>
          <a:blip r:embed="rId2" cstate="print"/>
          <a:srcRect/>
          <a:stretch>
            <a:fillRect/>
          </a:stretch>
        </p:blipFill>
        <p:spPr bwMode="auto">
          <a:xfrm>
            <a:off x="914400" y="1066800"/>
            <a:ext cx="7462432" cy="4881904"/>
          </a:xfrm>
          <a:prstGeom prst="rect">
            <a:avLst/>
          </a:prstGeom>
          <a:noFill/>
        </p:spPr>
      </p:pic>
      <p:pic>
        <p:nvPicPr>
          <p:cNvPr id="7" name="Picture 6" descr="logo_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019800"/>
            <a:ext cx="2096532"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038600" y="6172200"/>
            <a:ext cx="4270656" cy="646331"/>
          </a:xfrm>
          <a:prstGeom prst="rect">
            <a:avLst/>
          </a:prstGeom>
          <a:noFill/>
        </p:spPr>
        <p:txBody>
          <a:bodyPr wrap="none" rtlCol="0">
            <a:spAutoFit/>
          </a:bodyPr>
          <a:lstStyle/>
          <a:p>
            <a:r>
              <a:rPr lang="ru-RU" dirty="0" smtClean="0"/>
              <a:t>Пример с абсолютными значениями: </a:t>
            </a:r>
          </a:p>
          <a:p>
            <a:r>
              <a:rPr lang="ru-RU" dirty="0" smtClean="0"/>
              <a:t>Траектория УД в официальной статистике</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868362"/>
          </a:xfrm>
        </p:spPr>
        <p:txBody>
          <a:bodyPr>
            <a:normAutofit fontScale="90000"/>
          </a:bodyPr>
          <a:lstStyle/>
          <a:p>
            <a:r>
              <a:rPr lang="ru-RU" dirty="0" smtClean="0"/>
              <a:t>Что такое типовое уголовное дело</a:t>
            </a:r>
            <a:endParaRPr lang="ru-RU" dirty="0"/>
          </a:p>
        </p:txBody>
      </p:sp>
      <p:sp>
        <p:nvSpPr>
          <p:cNvPr id="8" name="Объект 7"/>
          <p:cNvSpPr>
            <a:spLocks noGrp="1"/>
          </p:cNvSpPr>
          <p:nvPr>
            <p:ph idx="1"/>
          </p:nvPr>
        </p:nvSpPr>
        <p:spPr>
          <a:xfrm>
            <a:off x="457200" y="1295400"/>
            <a:ext cx="8229600" cy="4830763"/>
          </a:xfrm>
        </p:spPr>
        <p:txBody>
          <a:bodyPr>
            <a:normAutofit lnSpcReduction="10000"/>
          </a:bodyPr>
          <a:lstStyle/>
          <a:p>
            <a:r>
              <a:rPr lang="ru-RU" dirty="0" smtClean="0"/>
              <a:t>Стандартные преступления</a:t>
            </a:r>
          </a:p>
          <a:p>
            <a:pPr lvl="1"/>
            <a:r>
              <a:rPr lang="ru-RU" dirty="0" smtClean="0"/>
              <a:t>Кража</a:t>
            </a:r>
          </a:p>
          <a:p>
            <a:pPr lvl="1"/>
            <a:r>
              <a:rPr lang="ru-RU" dirty="0" smtClean="0"/>
              <a:t>Грабеж</a:t>
            </a:r>
          </a:p>
          <a:p>
            <a:pPr lvl="1"/>
            <a:r>
              <a:rPr lang="ru-RU" dirty="0" smtClean="0"/>
              <a:t>Перемещение наркотиков без сбыта</a:t>
            </a:r>
          </a:p>
          <a:p>
            <a:pPr lvl="1"/>
            <a:r>
              <a:rPr lang="ru-RU" dirty="0" smtClean="0"/>
              <a:t>Нанесение телесных повреждений</a:t>
            </a:r>
          </a:p>
          <a:p>
            <a:r>
              <a:rPr lang="ru-RU" dirty="0" smtClean="0"/>
              <a:t>Самые слабые обвиняемые</a:t>
            </a:r>
          </a:p>
          <a:p>
            <a:r>
              <a:rPr lang="ru-RU" dirty="0" smtClean="0"/>
              <a:t>Самое простое «раскрытие»</a:t>
            </a:r>
          </a:p>
          <a:p>
            <a:r>
              <a:rPr lang="ru-RU" dirty="0" smtClean="0"/>
              <a:t>Наименьшие риски для следователя и оперативника</a:t>
            </a:r>
          </a:p>
          <a:p>
            <a:endParaRPr lang="ru-RU" dirty="0" smtClean="0"/>
          </a:p>
        </p:txBody>
      </p:sp>
      <p:pic>
        <p:nvPicPr>
          <p:cNvPr id="5" name="Picture 4" descr="logo_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6223562"/>
            <a:ext cx="2096532"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2430" y="6223562"/>
            <a:ext cx="1930970"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998894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76200" y="274638"/>
            <a:ext cx="9220200" cy="868362"/>
          </a:xfrm>
        </p:spPr>
        <p:txBody>
          <a:bodyPr>
            <a:normAutofit fontScale="90000"/>
          </a:bodyPr>
          <a:lstStyle/>
          <a:p>
            <a:r>
              <a:rPr lang="ru-RU" dirty="0" smtClean="0"/>
              <a:t>Расследование типового уголовного дела</a:t>
            </a:r>
            <a:endParaRPr lang="ru-RU" dirty="0"/>
          </a:p>
        </p:txBody>
      </p:sp>
      <p:pic>
        <p:nvPicPr>
          <p:cNvPr id="5" name="Picture 4" descr="logo_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6223562"/>
            <a:ext cx="2096532"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2430" y="6223562"/>
            <a:ext cx="1930970"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Объект 1"/>
          <p:cNvSpPr>
            <a:spLocks noGrp="1"/>
          </p:cNvSpPr>
          <p:nvPr>
            <p:ph idx="1"/>
          </p:nvPr>
        </p:nvSpPr>
        <p:spPr/>
        <p:txBody>
          <a:bodyPr/>
          <a:lstStyle/>
          <a:p>
            <a:endParaRPr lang="ru-RU"/>
          </a:p>
        </p:txBody>
      </p:sp>
      <p:pic>
        <p:nvPicPr>
          <p:cNvPr id="9" name="Picture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997527"/>
            <a:ext cx="8458200" cy="5232962"/>
          </a:xfrm>
          <a:prstGeom prst="rect">
            <a:avLst/>
          </a:prstGeom>
          <a:noFill/>
          <a:ln>
            <a:noFill/>
          </a:ln>
        </p:spPr>
      </p:pic>
      <p:sp>
        <p:nvSpPr>
          <p:cNvPr id="3" name="Номер слайда 2"/>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851041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868362"/>
          </a:xfrm>
        </p:spPr>
        <p:txBody>
          <a:bodyPr>
            <a:normAutofit fontScale="90000"/>
          </a:bodyPr>
          <a:lstStyle/>
          <a:p>
            <a:r>
              <a:rPr lang="ru-RU" dirty="0" smtClean="0"/>
              <a:t>Основные «принципы» расследования</a:t>
            </a:r>
            <a:endParaRPr lang="ru-RU" dirty="0"/>
          </a:p>
        </p:txBody>
      </p:sp>
      <p:sp>
        <p:nvSpPr>
          <p:cNvPr id="8" name="Объект 7"/>
          <p:cNvSpPr>
            <a:spLocks noGrp="1"/>
          </p:cNvSpPr>
          <p:nvPr>
            <p:ph idx="1"/>
          </p:nvPr>
        </p:nvSpPr>
        <p:spPr>
          <a:xfrm>
            <a:off x="457200" y="1295400"/>
            <a:ext cx="8229600" cy="4830763"/>
          </a:xfrm>
        </p:spPr>
        <p:txBody>
          <a:bodyPr>
            <a:normAutofit/>
          </a:bodyPr>
          <a:lstStyle/>
          <a:p>
            <a:r>
              <a:rPr lang="ru-RU" dirty="0" smtClean="0"/>
              <a:t>Нет разницы между виновным и невиновным</a:t>
            </a:r>
          </a:p>
          <a:p>
            <a:r>
              <a:rPr lang="ru-RU" dirty="0" smtClean="0"/>
              <a:t>Смещение решения на одну «ступень» назад</a:t>
            </a:r>
          </a:p>
          <a:p>
            <a:r>
              <a:rPr lang="ru-RU" dirty="0" smtClean="0"/>
              <a:t>Ориентация на объем/количество</a:t>
            </a:r>
          </a:p>
          <a:p>
            <a:r>
              <a:rPr lang="ru-RU" dirty="0" smtClean="0"/>
              <a:t>Игнорирование прав потерпевших</a:t>
            </a:r>
          </a:p>
        </p:txBody>
      </p:sp>
      <p:pic>
        <p:nvPicPr>
          <p:cNvPr id="5" name="Picture 4" descr="logo_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6223562"/>
            <a:ext cx="2096532"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2430" y="6223562"/>
            <a:ext cx="1930970"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637387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96000"/>
            <a:ext cx="1295400" cy="7620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7" name="Oval 46"/>
          <p:cNvSpPr/>
          <p:nvPr/>
        </p:nvSpPr>
        <p:spPr>
          <a:xfrm>
            <a:off x="2267744" y="4077072"/>
            <a:ext cx="6480720" cy="165618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43" name="Oval 42"/>
          <p:cNvSpPr/>
          <p:nvPr/>
        </p:nvSpPr>
        <p:spPr>
          <a:xfrm>
            <a:off x="0" y="3933056"/>
            <a:ext cx="2267744" cy="208823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dirty="0"/>
          </a:p>
        </p:txBody>
      </p:sp>
      <p:cxnSp>
        <p:nvCxnSpPr>
          <p:cNvPr id="29" name="Прямая соединительная линия 28"/>
          <p:cNvCxnSpPr/>
          <p:nvPr/>
        </p:nvCxnSpPr>
        <p:spPr>
          <a:xfrm flipV="1">
            <a:off x="6463713" y="3763352"/>
            <a:ext cx="1437154" cy="2234056"/>
          </a:xfrm>
          <a:prstGeom prst="line">
            <a:avLst/>
          </a:prstGeom>
        </p:spPr>
        <p:style>
          <a:lnRef idx="3">
            <a:schemeClr val="accent4"/>
          </a:lnRef>
          <a:fillRef idx="0">
            <a:schemeClr val="accent4"/>
          </a:fillRef>
          <a:effectRef idx="2">
            <a:schemeClr val="accent4"/>
          </a:effectRef>
          <a:fontRef idx="minor">
            <a:schemeClr val="tx1"/>
          </a:fontRef>
        </p:style>
      </p:cxnSp>
      <p:cxnSp>
        <p:nvCxnSpPr>
          <p:cNvPr id="28" name="Прямая соединительная линия 27"/>
          <p:cNvCxnSpPr/>
          <p:nvPr/>
        </p:nvCxnSpPr>
        <p:spPr>
          <a:xfrm flipV="1">
            <a:off x="5185571" y="3747387"/>
            <a:ext cx="1437154" cy="2234056"/>
          </a:xfrm>
          <a:prstGeom prst="line">
            <a:avLst/>
          </a:prstGeom>
        </p:spPr>
        <p:style>
          <a:lnRef idx="3">
            <a:schemeClr val="accent4"/>
          </a:lnRef>
          <a:fillRef idx="0">
            <a:schemeClr val="accent4"/>
          </a:fillRef>
          <a:effectRef idx="2">
            <a:schemeClr val="accent4"/>
          </a:effectRef>
          <a:fontRef idx="minor">
            <a:schemeClr val="tx1"/>
          </a:fontRef>
        </p:style>
      </p:cxnSp>
      <p:cxnSp>
        <p:nvCxnSpPr>
          <p:cNvPr id="27" name="Прямая соединительная линия 26"/>
          <p:cNvCxnSpPr/>
          <p:nvPr/>
        </p:nvCxnSpPr>
        <p:spPr>
          <a:xfrm flipV="1">
            <a:off x="1691680" y="3748584"/>
            <a:ext cx="1437154" cy="2234056"/>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Box 4"/>
          <p:cNvSpPr txBox="1"/>
          <p:nvPr/>
        </p:nvSpPr>
        <p:spPr>
          <a:xfrm>
            <a:off x="539552" y="1268760"/>
            <a:ext cx="8316924" cy="1785104"/>
          </a:xfrm>
          <a:prstGeom prst="rect">
            <a:avLst/>
          </a:prstGeom>
          <a:noFill/>
        </p:spPr>
        <p:txBody>
          <a:bodyPr wrap="square" rtlCol="0">
            <a:spAutoFit/>
          </a:bodyPr>
          <a:lstStyle/>
          <a:p>
            <a:pPr algn="just">
              <a:buFontTx/>
              <a:buChar char="-"/>
            </a:pPr>
            <a:r>
              <a:rPr lang="ru-RU" sz="2200" dirty="0" smtClean="0"/>
              <a:t> Все органы – от полиции до прокуратуры встроены в одну палочную систему показателей</a:t>
            </a:r>
          </a:p>
          <a:p>
            <a:pPr algn="just">
              <a:buFontTx/>
              <a:buChar char="-"/>
            </a:pPr>
            <a:r>
              <a:rPr lang="ru-RU" sz="2200" dirty="0" smtClean="0"/>
              <a:t> смещение процесса установления виновности с суда/следствия на этап «</a:t>
            </a:r>
            <a:r>
              <a:rPr lang="ru-RU" sz="2200" dirty="0" err="1" smtClean="0"/>
              <a:t>доследственной</a:t>
            </a:r>
            <a:r>
              <a:rPr lang="ru-RU" sz="2200" dirty="0" smtClean="0"/>
              <a:t> проверки/ОРД» – в серую зону, без реального действия УПК и защиты прав подозреваемых</a:t>
            </a:r>
          </a:p>
        </p:txBody>
      </p:sp>
      <p:cxnSp>
        <p:nvCxnSpPr>
          <p:cNvPr id="9" name="Прямая со стрелкой 8"/>
          <p:cNvCxnSpPr/>
          <p:nvPr/>
        </p:nvCxnSpPr>
        <p:spPr>
          <a:xfrm>
            <a:off x="1328602" y="4941168"/>
            <a:ext cx="7200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Овал 9"/>
          <p:cNvSpPr/>
          <p:nvPr/>
        </p:nvSpPr>
        <p:spPr>
          <a:xfrm>
            <a:off x="7020272" y="4709348"/>
            <a:ext cx="324036" cy="4636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smtClean="0"/>
              <a:t>5</a:t>
            </a:r>
            <a:endParaRPr lang="ru-RU" dirty="0"/>
          </a:p>
        </p:txBody>
      </p:sp>
      <p:sp>
        <p:nvSpPr>
          <p:cNvPr id="11" name="Овал 10"/>
          <p:cNvSpPr/>
          <p:nvPr/>
        </p:nvSpPr>
        <p:spPr>
          <a:xfrm>
            <a:off x="5580112" y="4695881"/>
            <a:ext cx="324036" cy="4636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a:t>4</a:t>
            </a:r>
          </a:p>
        </p:txBody>
      </p:sp>
      <p:sp>
        <p:nvSpPr>
          <p:cNvPr id="12" name="Овал 11"/>
          <p:cNvSpPr/>
          <p:nvPr/>
        </p:nvSpPr>
        <p:spPr>
          <a:xfrm>
            <a:off x="3275856" y="4732583"/>
            <a:ext cx="324036" cy="4636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smtClean="0"/>
              <a:t>3</a:t>
            </a:r>
            <a:endParaRPr lang="ru-RU" dirty="0"/>
          </a:p>
        </p:txBody>
      </p:sp>
      <p:sp>
        <p:nvSpPr>
          <p:cNvPr id="13" name="Овал 12"/>
          <p:cNvSpPr/>
          <p:nvPr/>
        </p:nvSpPr>
        <p:spPr>
          <a:xfrm>
            <a:off x="2123728" y="4732583"/>
            <a:ext cx="324036" cy="4636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smtClean="0"/>
              <a:t>2</a:t>
            </a:r>
            <a:endParaRPr lang="ru-RU" dirty="0"/>
          </a:p>
        </p:txBody>
      </p:sp>
      <p:sp>
        <p:nvSpPr>
          <p:cNvPr id="14" name="Овал 13"/>
          <p:cNvSpPr/>
          <p:nvPr/>
        </p:nvSpPr>
        <p:spPr>
          <a:xfrm>
            <a:off x="1166584" y="4709348"/>
            <a:ext cx="324036" cy="4636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smtClean="0"/>
              <a:t>1</a:t>
            </a:r>
            <a:endParaRPr lang="ru-RU" dirty="0"/>
          </a:p>
        </p:txBody>
      </p:sp>
      <p:sp>
        <p:nvSpPr>
          <p:cNvPr id="15" name="Овал 14"/>
          <p:cNvSpPr/>
          <p:nvPr/>
        </p:nvSpPr>
        <p:spPr>
          <a:xfrm>
            <a:off x="8517810" y="4695881"/>
            <a:ext cx="324036" cy="4636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a:t>6</a:t>
            </a:r>
          </a:p>
        </p:txBody>
      </p:sp>
      <p:sp>
        <p:nvSpPr>
          <p:cNvPr id="17" name="TextBox 16"/>
          <p:cNvSpPr txBox="1"/>
          <p:nvPr/>
        </p:nvSpPr>
        <p:spPr>
          <a:xfrm>
            <a:off x="323528" y="5949280"/>
            <a:ext cx="2081369" cy="369332"/>
          </a:xfrm>
          <a:prstGeom prst="rect">
            <a:avLst/>
          </a:prstGeom>
          <a:noFill/>
        </p:spPr>
        <p:txBody>
          <a:bodyPr wrap="square" rtlCol="0">
            <a:spAutoFit/>
          </a:bodyPr>
          <a:lstStyle/>
          <a:p>
            <a:pPr marL="342900" indent="-342900">
              <a:buAutoNum type="arabicPeriod"/>
            </a:pPr>
            <a:r>
              <a:rPr lang="ru-RU" dirty="0" smtClean="0"/>
              <a:t>– преступление </a:t>
            </a:r>
          </a:p>
        </p:txBody>
      </p:sp>
      <p:sp>
        <p:nvSpPr>
          <p:cNvPr id="18" name="Правая фигурная скобка 17"/>
          <p:cNvSpPr/>
          <p:nvPr/>
        </p:nvSpPr>
        <p:spPr>
          <a:xfrm rot="5400000">
            <a:off x="2101393" y="4276827"/>
            <a:ext cx="440319" cy="2232641"/>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a:p>
        </p:txBody>
      </p:sp>
      <p:sp>
        <p:nvSpPr>
          <p:cNvPr id="19" name="Правая фигурная скобка 18"/>
          <p:cNvSpPr/>
          <p:nvPr/>
        </p:nvSpPr>
        <p:spPr>
          <a:xfrm rot="16200000">
            <a:off x="3668894" y="2607156"/>
            <a:ext cx="684076" cy="3462396"/>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a:p>
        </p:txBody>
      </p:sp>
      <p:sp>
        <p:nvSpPr>
          <p:cNvPr id="20" name="Правая фигурная скобка 19"/>
          <p:cNvSpPr/>
          <p:nvPr/>
        </p:nvSpPr>
        <p:spPr>
          <a:xfrm rot="5400000">
            <a:off x="7002437" y="3935917"/>
            <a:ext cx="417083" cy="293769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21" name="Правая фигурная скобка 20"/>
          <p:cNvSpPr/>
          <p:nvPr/>
        </p:nvSpPr>
        <p:spPr>
          <a:xfrm rot="16200000">
            <a:off x="7711377" y="3702188"/>
            <a:ext cx="468052" cy="14688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22" name="TextBox 21"/>
          <p:cNvSpPr txBox="1"/>
          <p:nvPr/>
        </p:nvSpPr>
        <p:spPr>
          <a:xfrm>
            <a:off x="3128834" y="3748584"/>
            <a:ext cx="1764196" cy="369332"/>
          </a:xfrm>
          <a:prstGeom prst="rect">
            <a:avLst/>
          </a:prstGeom>
          <a:noFill/>
        </p:spPr>
        <p:txBody>
          <a:bodyPr wrap="square" rtlCol="0">
            <a:spAutoFit/>
          </a:bodyPr>
          <a:lstStyle/>
          <a:p>
            <a:pPr algn="ctr"/>
            <a:r>
              <a:rPr lang="ru-RU" b="1" dirty="0" smtClean="0"/>
              <a:t>следствие</a:t>
            </a:r>
            <a:endParaRPr lang="ru-RU" b="1" dirty="0"/>
          </a:p>
        </p:txBody>
      </p:sp>
      <p:sp>
        <p:nvSpPr>
          <p:cNvPr id="23" name="TextBox 22"/>
          <p:cNvSpPr txBox="1"/>
          <p:nvPr/>
        </p:nvSpPr>
        <p:spPr>
          <a:xfrm>
            <a:off x="1266916" y="5661457"/>
            <a:ext cx="2109272" cy="369332"/>
          </a:xfrm>
          <a:prstGeom prst="rect">
            <a:avLst/>
          </a:prstGeom>
          <a:noFill/>
        </p:spPr>
        <p:txBody>
          <a:bodyPr wrap="square" rtlCol="0">
            <a:spAutoFit/>
          </a:bodyPr>
          <a:lstStyle/>
          <a:p>
            <a:pPr algn="ctr"/>
            <a:r>
              <a:rPr lang="ru-RU" b="1" dirty="0" smtClean="0"/>
              <a:t>полиция</a:t>
            </a:r>
            <a:endParaRPr lang="ru-RU" b="1" dirty="0"/>
          </a:p>
        </p:txBody>
      </p:sp>
      <p:sp>
        <p:nvSpPr>
          <p:cNvPr id="24" name="TextBox 23"/>
          <p:cNvSpPr txBox="1"/>
          <p:nvPr/>
        </p:nvSpPr>
        <p:spPr>
          <a:xfrm>
            <a:off x="6418890" y="5613308"/>
            <a:ext cx="1584176" cy="369332"/>
          </a:xfrm>
          <a:prstGeom prst="rect">
            <a:avLst/>
          </a:prstGeom>
          <a:noFill/>
        </p:spPr>
        <p:txBody>
          <a:bodyPr wrap="square" rtlCol="0">
            <a:spAutoFit/>
          </a:bodyPr>
          <a:lstStyle/>
          <a:p>
            <a:pPr algn="ctr"/>
            <a:r>
              <a:rPr lang="ru-RU" b="1" dirty="0" smtClean="0"/>
              <a:t>прокуратура</a:t>
            </a:r>
            <a:endParaRPr lang="ru-RU" b="1" dirty="0"/>
          </a:p>
        </p:txBody>
      </p:sp>
      <p:sp>
        <p:nvSpPr>
          <p:cNvPr id="25" name="TextBox 24"/>
          <p:cNvSpPr txBox="1"/>
          <p:nvPr/>
        </p:nvSpPr>
        <p:spPr>
          <a:xfrm>
            <a:off x="7352856" y="3833254"/>
            <a:ext cx="1185094" cy="369332"/>
          </a:xfrm>
          <a:prstGeom prst="rect">
            <a:avLst/>
          </a:prstGeom>
          <a:noFill/>
        </p:spPr>
        <p:txBody>
          <a:bodyPr wrap="square" rtlCol="0">
            <a:spAutoFit/>
          </a:bodyPr>
          <a:lstStyle/>
          <a:p>
            <a:pPr algn="ctr"/>
            <a:r>
              <a:rPr lang="ru-RU" b="1" dirty="0" smtClean="0"/>
              <a:t>суд</a:t>
            </a:r>
            <a:endParaRPr lang="ru-RU" b="1" dirty="0"/>
          </a:p>
        </p:txBody>
      </p:sp>
      <p:sp>
        <p:nvSpPr>
          <p:cNvPr id="30" name="TextBox 29"/>
          <p:cNvSpPr txBox="1"/>
          <p:nvPr/>
        </p:nvSpPr>
        <p:spPr>
          <a:xfrm>
            <a:off x="6622724" y="3544411"/>
            <a:ext cx="1189636" cy="369332"/>
          </a:xfrm>
          <a:prstGeom prst="rect">
            <a:avLst/>
          </a:prstGeom>
          <a:noFill/>
        </p:spPr>
        <p:txBody>
          <a:bodyPr wrap="square" rtlCol="0">
            <a:spAutoFit/>
          </a:bodyPr>
          <a:lstStyle/>
          <a:p>
            <a:r>
              <a:rPr lang="ru-RU" dirty="0" smtClean="0"/>
              <a:t>«фильтр»</a:t>
            </a:r>
            <a:endParaRPr lang="ru-RU" dirty="0"/>
          </a:p>
        </p:txBody>
      </p:sp>
      <p:sp>
        <p:nvSpPr>
          <p:cNvPr id="31" name="Прямоугольник 30"/>
          <p:cNvSpPr/>
          <p:nvPr/>
        </p:nvSpPr>
        <p:spPr>
          <a:xfrm>
            <a:off x="4269846" y="6421812"/>
            <a:ext cx="3324338" cy="369332"/>
          </a:xfrm>
          <a:prstGeom prst="rect">
            <a:avLst/>
          </a:prstGeom>
        </p:spPr>
        <p:txBody>
          <a:bodyPr wrap="square">
            <a:spAutoFit/>
          </a:bodyPr>
          <a:lstStyle/>
          <a:p>
            <a:r>
              <a:rPr lang="ru-RU" dirty="0"/>
              <a:t>4. - обвинительное заключение </a:t>
            </a:r>
          </a:p>
        </p:txBody>
      </p:sp>
      <p:sp>
        <p:nvSpPr>
          <p:cNvPr id="32" name="Прямоугольник 31"/>
          <p:cNvSpPr/>
          <p:nvPr/>
        </p:nvSpPr>
        <p:spPr>
          <a:xfrm>
            <a:off x="2696147" y="5982640"/>
            <a:ext cx="2232855" cy="369332"/>
          </a:xfrm>
          <a:prstGeom prst="rect">
            <a:avLst/>
          </a:prstGeom>
        </p:spPr>
        <p:txBody>
          <a:bodyPr wrap="none">
            <a:spAutoFit/>
          </a:bodyPr>
          <a:lstStyle/>
          <a:p>
            <a:r>
              <a:rPr lang="ru-RU" dirty="0"/>
              <a:t>3. - появление лица, </a:t>
            </a:r>
          </a:p>
        </p:txBody>
      </p:sp>
      <p:sp>
        <p:nvSpPr>
          <p:cNvPr id="33" name="Прямоугольник 32"/>
          <p:cNvSpPr/>
          <p:nvPr/>
        </p:nvSpPr>
        <p:spPr>
          <a:xfrm>
            <a:off x="1462334" y="6452223"/>
            <a:ext cx="2286000" cy="369332"/>
          </a:xfrm>
          <a:prstGeom prst="rect">
            <a:avLst/>
          </a:prstGeom>
        </p:spPr>
        <p:txBody>
          <a:bodyPr>
            <a:spAutoFit/>
          </a:bodyPr>
          <a:lstStyle/>
          <a:p>
            <a:pPr lvl="0"/>
            <a:r>
              <a:rPr lang="ru-RU" dirty="0">
                <a:solidFill>
                  <a:srgbClr val="4D5B6B"/>
                </a:solidFill>
              </a:rPr>
              <a:t>2. – возбуждение УД</a:t>
            </a:r>
          </a:p>
        </p:txBody>
      </p:sp>
      <p:sp>
        <p:nvSpPr>
          <p:cNvPr id="34" name="Прямоугольник 33"/>
          <p:cNvSpPr/>
          <p:nvPr/>
        </p:nvSpPr>
        <p:spPr>
          <a:xfrm>
            <a:off x="7594184" y="6311531"/>
            <a:ext cx="1567096" cy="369332"/>
          </a:xfrm>
          <a:prstGeom prst="rect">
            <a:avLst/>
          </a:prstGeom>
        </p:spPr>
        <p:txBody>
          <a:bodyPr wrap="none">
            <a:spAutoFit/>
          </a:bodyPr>
          <a:lstStyle/>
          <a:p>
            <a:pPr lvl="0"/>
            <a:r>
              <a:rPr lang="ru-RU" dirty="0">
                <a:solidFill>
                  <a:srgbClr val="4D5B6B"/>
                </a:solidFill>
              </a:rPr>
              <a:t>6. - приговор. </a:t>
            </a:r>
          </a:p>
        </p:txBody>
      </p:sp>
      <p:sp>
        <p:nvSpPr>
          <p:cNvPr id="35" name="Прямоугольник 34"/>
          <p:cNvSpPr/>
          <p:nvPr/>
        </p:nvSpPr>
        <p:spPr>
          <a:xfrm>
            <a:off x="5794277" y="5973761"/>
            <a:ext cx="2703463" cy="369332"/>
          </a:xfrm>
          <a:prstGeom prst="rect">
            <a:avLst/>
          </a:prstGeom>
        </p:spPr>
        <p:txBody>
          <a:bodyPr wrap="square">
            <a:spAutoFit/>
          </a:bodyPr>
          <a:lstStyle/>
          <a:p>
            <a:pPr lvl="0"/>
            <a:r>
              <a:rPr lang="ru-RU" dirty="0">
                <a:solidFill>
                  <a:srgbClr val="4D5B6B"/>
                </a:solidFill>
              </a:rPr>
              <a:t>5. – направление в суд</a:t>
            </a:r>
            <a:r>
              <a:rPr lang="ru-RU" dirty="0" smtClean="0">
                <a:solidFill>
                  <a:srgbClr val="4D5B6B"/>
                </a:solidFill>
              </a:rPr>
              <a:t>,</a:t>
            </a:r>
            <a:endParaRPr lang="ru-RU" dirty="0">
              <a:solidFill>
                <a:srgbClr val="4D5B6B"/>
              </a:solidFill>
            </a:endParaRPr>
          </a:p>
        </p:txBody>
      </p:sp>
      <p:cxnSp>
        <p:nvCxnSpPr>
          <p:cNvPr id="37" name="Прямая со стрелкой 36"/>
          <p:cNvCxnSpPr>
            <a:stCxn id="14" idx="4"/>
          </p:cNvCxnSpPr>
          <p:nvPr/>
        </p:nvCxnSpPr>
        <p:spPr>
          <a:xfrm>
            <a:off x="1328602" y="5172988"/>
            <a:ext cx="0" cy="98543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9" name="Прямая со стрелкой 38"/>
          <p:cNvCxnSpPr>
            <a:stCxn id="13" idx="4"/>
          </p:cNvCxnSpPr>
          <p:nvPr/>
        </p:nvCxnSpPr>
        <p:spPr>
          <a:xfrm>
            <a:off x="2285746" y="5196223"/>
            <a:ext cx="0" cy="122558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1" name="Прямая со стрелкой 40"/>
          <p:cNvCxnSpPr>
            <a:stCxn id="23" idx="0"/>
          </p:cNvCxnSpPr>
          <p:nvPr/>
        </p:nvCxnSpPr>
        <p:spPr>
          <a:xfrm>
            <a:off x="2285746" y="5665707"/>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3437874" y="5172988"/>
            <a:ext cx="0" cy="80965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4" name="Прямая со стрелкой 43"/>
          <p:cNvCxnSpPr/>
          <p:nvPr/>
        </p:nvCxnSpPr>
        <p:spPr>
          <a:xfrm>
            <a:off x="5726840" y="5159521"/>
            <a:ext cx="15289" cy="129270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6" name="Прямая со стрелкой 45"/>
          <p:cNvCxnSpPr>
            <a:endCxn id="35" idx="0"/>
          </p:cNvCxnSpPr>
          <p:nvPr/>
        </p:nvCxnSpPr>
        <p:spPr>
          <a:xfrm flipH="1">
            <a:off x="7146009" y="5196223"/>
            <a:ext cx="48026" cy="7775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8" name="Прямая со стрелкой 47"/>
          <p:cNvCxnSpPr/>
          <p:nvPr/>
        </p:nvCxnSpPr>
        <p:spPr>
          <a:xfrm>
            <a:off x="8692248" y="5196224"/>
            <a:ext cx="0" cy="115574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8" name="Title 1"/>
          <p:cNvSpPr>
            <a:spLocks noGrp="1"/>
          </p:cNvSpPr>
          <p:nvPr>
            <p:ph type="title"/>
          </p:nvPr>
        </p:nvSpPr>
        <p:spPr>
          <a:xfrm>
            <a:off x="323528" y="274638"/>
            <a:ext cx="8532948" cy="715962"/>
          </a:xfrm>
        </p:spPr>
        <p:txBody>
          <a:bodyPr>
            <a:noAutofit/>
          </a:bodyPr>
          <a:lstStyle/>
          <a:p>
            <a:r>
              <a:rPr lang="ru-RU" sz="2400" b="1" dirty="0" smtClean="0"/>
              <a:t>Искажение логики уголовного процесса по сравнению с УПК</a:t>
            </a:r>
            <a:endParaRPr lang="ru-RU" sz="2400" b="1" dirty="0"/>
          </a:p>
        </p:txBody>
      </p:sp>
      <p:sp>
        <p:nvSpPr>
          <p:cNvPr id="45" name="TextBox 44"/>
          <p:cNvSpPr txBox="1"/>
          <p:nvPr/>
        </p:nvSpPr>
        <p:spPr>
          <a:xfrm>
            <a:off x="467544" y="3861048"/>
            <a:ext cx="1427858" cy="1200329"/>
          </a:xfrm>
          <a:prstGeom prst="rect">
            <a:avLst/>
          </a:prstGeom>
          <a:noFill/>
        </p:spPr>
        <p:txBody>
          <a:bodyPr wrap="square" rtlCol="0">
            <a:spAutoFit/>
          </a:bodyPr>
          <a:lstStyle/>
          <a:p>
            <a:pPr algn="ctr"/>
            <a:r>
              <a:rPr lang="ru-RU" dirty="0" smtClean="0"/>
              <a:t>Решение вопроса </a:t>
            </a:r>
          </a:p>
          <a:p>
            <a:pPr algn="ctr"/>
            <a:r>
              <a:rPr lang="ru-RU" dirty="0" smtClean="0"/>
              <a:t>о приговоре</a:t>
            </a:r>
          </a:p>
          <a:p>
            <a:pPr algn="ctr"/>
            <a:endParaRPr lang="ru-RU" dirty="0"/>
          </a:p>
        </p:txBody>
      </p:sp>
      <p:sp>
        <p:nvSpPr>
          <p:cNvPr id="49" name="TextBox 48"/>
          <p:cNvSpPr txBox="1"/>
          <p:nvPr/>
        </p:nvSpPr>
        <p:spPr>
          <a:xfrm>
            <a:off x="4427984" y="3645024"/>
            <a:ext cx="2391232" cy="646331"/>
          </a:xfrm>
          <a:prstGeom prst="rect">
            <a:avLst/>
          </a:prstGeom>
          <a:noFill/>
        </p:spPr>
        <p:txBody>
          <a:bodyPr wrap="none" rtlCol="0">
            <a:spAutoFit/>
          </a:bodyPr>
          <a:lstStyle/>
          <a:p>
            <a:r>
              <a:rPr lang="ru-RU" dirty="0" smtClean="0"/>
              <a:t>Сфера с «гарантиями»</a:t>
            </a:r>
          </a:p>
          <a:p>
            <a:pPr algn="ctr"/>
            <a:r>
              <a:rPr lang="ru-RU" dirty="0" smtClean="0"/>
              <a:t>прав</a:t>
            </a:r>
            <a:endParaRPr lang="ru-RU" dirty="0"/>
          </a:p>
        </p:txBody>
      </p:sp>
    </p:spTree>
    <p:extLst>
      <p:ext uri="{BB962C8B-B14F-4D97-AF65-F5344CB8AC3E}">
        <p14:creationId xmlns:p14="http://schemas.microsoft.com/office/powerpoint/2010/main" val="2581504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Общие принципы реформ полиции </a:t>
            </a:r>
            <a:br>
              <a:rPr lang="ru-RU" dirty="0" smtClean="0"/>
            </a:br>
            <a:r>
              <a:rPr lang="ru-RU" dirty="0" smtClean="0"/>
              <a:t>в Восточной Европе </a:t>
            </a:r>
            <a:endParaRPr lang="ru-RU" dirty="0"/>
          </a:p>
        </p:txBody>
      </p:sp>
      <p:sp>
        <p:nvSpPr>
          <p:cNvPr id="3" name="Объект 2"/>
          <p:cNvSpPr>
            <a:spLocks noGrp="1"/>
          </p:cNvSpPr>
          <p:nvPr>
            <p:ph idx="1"/>
          </p:nvPr>
        </p:nvSpPr>
        <p:spPr/>
        <p:txBody>
          <a:bodyPr/>
          <a:lstStyle/>
          <a:p>
            <a:r>
              <a:rPr lang="ru-RU" dirty="0" smtClean="0"/>
              <a:t>Децентрализация</a:t>
            </a:r>
          </a:p>
          <a:p>
            <a:r>
              <a:rPr lang="ru-RU" dirty="0" smtClean="0"/>
              <a:t>Демилитаризация</a:t>
            </a:r>
          </a:p>
          <a:p>
            <a:r>
              <a:rPr lang="ru-RU" dirty="0" smtClean="0"/>
              <a:t>Создание отдельного ведомства по борьбе с должностными преступлениями</a:t>
            </a:r>
          </a:p>
          <a:p>
            <a:r>
              <a:rPr lang="ru-RU" dirty="0" smtClean="0"/>
              <a:t>Создание единых структур по борьбе с преступностью</a:t>
            </a:r>
          </a:p>
          <a:p>
            <a:r>
              <a:rPr lang="ru-RU" dirty="0" smtClean="0"/>
              <a:t>Повышения уровня открытости и прозрачности</a:t>
            </a:r>
            <a:endParaRPr lang="ru-RU" dirty="0"/>
          </a:p>
        </p:txBody>
      </p:sp>
      <p:pic>
        <p:nvPicPr>
          <p:cNvPr id="4" name="Picture 4" descr="logo_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6223562"/>
            <a:ext cx="2096532"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2430" y="6223562"/>
            <a:ext cx="1930970"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Номер слайда 5"/>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665998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7800" y="5334000"/>
            <a:ext cx="6400800" cy="917139"/>
          </a:xfrm>
        </p:spPr>
        <p:txBody>
          <a:bodyPr/>
          <a:lstStyle/>
          <a:p>
            <a:r>
              <a:rPr lang="en-US" dirty="0" smtClean="0">
                <a:hlinkClick r:id="rId2"/>
              </a:rPr>
              <a:t>www.openpolice.ru</a:t>
            </a:r>
            <a:r>
              <a:rPr lang="en-US" dirty="0" smtClean="0"/>
              <a:t> </a:t>
            </a:r>
            <a:endParaRPr lang="ru-RU" dirty="0"/>
          </a:p>
        </p:txBody>
      </p:sp>
      <p:sp>
        <p:nvSpPr>
          <p:cNvPr id="4" name="Прямоугольник 3"/>
          <p:cNvSpPr/>
          <p:nvPr/>
        </p:nvSpPr>
        <p:spPr>
          <a:xfrm>
            <a:off x="2627785" y="2967335"/>
            <a:ext cx="4752528"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ru-RU" sz="5400" b="1" dirty="0" smtClean="0">
              <a:ln/>
              <a:solidFill>
                <a:schemeClr val="accent3"/>
              </a:solidFill>
            </a:endParaRPr>
          </a:p>
          <a:p>
            <a:pPr algn="ctr"/>
            <a:endParaRPr lang="ru-RU" sz="5400" b="1" dirty="0">
              <a:ln/>
              <a:solidFill>
                <a:schemeClr val="accent3"/>
              </a:solidFill>
            </a:endParaRPr>
          </a:p>
        </p:txBody>
      </p:sp>
      <p:sp>
        <p:nvSpPr>
          <p:cNvPr id="7" name="TextBox 6"/>
          <p:cNvSpPr txBox="1"/>
          <p:nvPr/>
        </p:nvSpPr>
        <p:spPr>
          <a:xfrm>
            <a:off x="2825074" y="1928735"/>
            <a:ext cx="4357949" cy="1200329"/>
          </a:xfrm>
          <a:prstGeom prst="rect">
            <a:avLst/>
          </a:prstGeom>
          <a:noFill/>
        </p:spPr>
        <p:txBody>
          <a:bodyPr wrap="square" rtlCol="0">
            <a:spAutoFit/>
          </a:bodyPr>
          <a:lstStyle/>
          <a:p>
            <a:pPr algn="ctr"/>
            <a:r>
              <a:rPr lang="ru-RU" sz="3600" i="1" dirty="0" smtClean="0">
                <a:effectLst>
                  <a:outerShdw blurRad="38100" dist="38100" dir="2700000" algn="tl">
                    <a:srgbClr val="000000">
                      <a:alpha val="43137"/>
                    </a:srgbClr>
                  </a:outerShdw>
                </a:effectLst>
              </a:rPr>
              <a:t>СПАСИБО </a:t>
            </a:r>
          </a:p>
          <a:p>
            <a:pPr algn="ctr"/>
            <a:r>
              <a:rPr lang="ru-RU" sz="3600" i="1" dirty="0" smtClean="0">
                <a:effectLst>
                  <a:outerShdw blurRad="38100" dist="38100" dir="2700000" algn="tl">
                    <a:srgbClr val="000000">
                      <a:alpha val="43137"/>
                    </a:srgbClr>
                  </a:outerShdw>
                </a:effectLst>
              </a:rPr>
              <a:t>ЗА ВНИМАНИЕ!</a:t>
            </a:r>
            <a:endParaRPr lang="ru-RU" sz="3600" i="1" dirty="0">
              <a:effectLst>
                <a:outerShdw blurRad="38100" dist="38100" dir="2700000" algn="tl">
                  <a:srgbClr val="000000">
                    <a:alpha val="43137"/>
                  </a:srgbClr>
                </a:outerShdw>
              </a:effectLst>
            </a:endParaRPr>
          </a:p>
        </p:txBody>
      </p:sp>
      <p:pic>
        <p:nvPicPr>
          <p:cNvPr id="8" name="Picture 9" descr="logo_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733814"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3814" y="0"/>
            <a:ext cx="4353561"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38201" y="3182778"/>
            <a:ext cx="7190184" cy="1323439"/>
          </a:xfrm>
          <a:prstGeom prst="rect">
            <a:avLst/>
          </a:prstGeom>
          <a:solidFill>
            <a:schemeClr val="bg1"/>
          </a:solidFill>
          <a:ln>
            <a:solidFill>
              <a:srgbClr val="FF0000"/>
            </a:solid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dirty="0" smtClean="0">
                <a:solidFill>
                  <a:schemeClr val="tx2">
                    <a:lumMod val="50000"/>
                  </a:schemeClr>
                </a:solidFill>
              </a:rPr>
              <a:t>Аналитические записки ИПП  о судебной системе, траектории уголовного дела, полиции:</a:t>
            </a:r>
          </a:p>
          <a:p>
            <a:pPr algn="ctr"/>
            <a:r>
              <a:rPr lang="de-DE" sz="3200" b="1" dirty="0" smtClean="0">
                <a:solidFill>
                  <a:schemeClr val="tx2">
                    <a:lumMod val="50000"/>
                  </a:schemeClr>
                </a:solidFill>
                <a:hlinkClick r:id="rId5"/>
              </a:rPr>
              <a:t>www.enforce.spb.ru/proekty</a:t>
            </a:r>
            <a:r>
              <a:rPr lang="ru-RU" sz="3200" b="1" dirty="0" smtClean="0">
                <a:solidFill>
                  <a:schemeClr val="tx2">
                    <a:lumMod val="50000"/>
                  </a:schemeClr>
                </a:solidFill>
              </a:rPr>
              <a:t> </a:t>
            </a:r>
            <a:r>
              <a:rPr lang="ru-RU" sz="3200" dirty="0" smtClean="0">
                <a:solidFill>
                  <a:schemeClr val="tx2">
                    <a:lumMod val="50000"/>
                  </a:schemeClr>
                </a:solidFill>
              </a:rPr>
              <a:t> </a:t>
            </a:r>
          </a:p>
        </p:txBody>
      </p:sp>
      <p:pic>
        <p:nvPicPr>
          <p:cNvPr id="10" name="Picture 2" descr="\\net\users\home\mshklyaruk\ИПП\Кудринский проект 3\Открытая полиция\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1611" y="5260269"/>
            <a:ext cx="1905434" cy="12702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895413"/>
            <a:ext cx="12192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581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6200"/>
            <a:ext cx="8229600" cy="715962"/>
          </a:xfrm>
        </p:spPr>
        <p:txBody>
          <a:bodyPr>
            <a:normAutofit/>
          </a:bodyPr>
          <a:lstStyle/>
          <a:p>
            <a:r>
              <a:rPr lang="ru-RU" sz="2600" dirty="0" smtClean="0"/>
              <a:t>Российская полиция в мировом контексте, 2009</a:t>
            </a:r>
            <a:endParaRPr lang="ru-RU" sz="2600" dirty="0"/>
          </a:p>
        </p:txBody>
      </p:sp>
      <p:graphicFrame>
        <p:nvGraphicFramePr>
          <p:cNvPr id="8" name="Объект 7"/>
          <p:cNvGraphicFramePr>
            <a:graphicFrameLocks noGrp="1"/>
          </p:cNvGraphicFramePr>
          <p:nvPr>
            <p:ph idx="1"/>
            <p:extLst>
              <p:ext uri="{D42A27DB-BD31-4B8C-83A1-F6EECF244321}">
                <p14:modId xmlns:p14="http://schemas.microsoft.com/office/powerpoint/2010/main" val="1865339167"/>
              </p:ext>
            </p:extLst>
          </p:nvPr>
        </p:nvGraphicFramePr>
        <p:xfrm>
          <a:off x="26158" y="914400"/>
          <a:ext cx="8957484" cy="4526280"/>
        </p:xfrm>
        <a:graphic>
          <a:graphicData uri="http://schemas.openxmlformats.org/drawingml/2006/table">
            <a:tbl>
              <a:tblPr firstRow="1" bandRow="1">
                <a:tableStyleId>{5C22544A-7EE6-4342-B048-85BDC9FD1C3A}</a:tableStyleId>
              </a:tblPr>
              <a:tblGrid>
                <a:gridCol w="1492914"/>
                <a:gridCol w="1492914"/>
                <a:gridCol w="1704456"/>
                <a:gridCol w="1281372"/>
                <a:gridCol w="1614228"/>
                <a:gridCol w="1371600"/>
              </a:tblGrid>
              <a:tr h="370840">
                <a:tc>
                  <a:txBody>
                    <a:bodyPr/>
                    <a:lstStyle/>
                    <a:p>
                      <a:endParaRPr lang="ru-RU" dirty="0"/>
                    </a:p>
                  </a:txBody>
                  <a:tcPr/>
                </a:tc>
                <a:tc>
                  <a:txBody>
                    <a:bodyPr/>
                    <a:lstStyle/>
                    <a:p>
                      <a:r>
                        <a:rPr lang="ru-RU" dirty="0" smtClean="0"/>
                        <a:t>Численность</a:t>
                      </a:r>
                      <a:r>
                        <a:rPr lang="ru-RU" baseline="0" dirty="0" smtClean="0"/>
                        <a:t> на 100 </a:t>
                      </a:r>
                      <a:r>
                        <a:rPr lang="ru-RU" baseline="0" dirty="0" err="1" smtClean="0"/>
                        <a:t>тыс</a:t>
                      </a:r>
                      <a:endParaRPr lang="ru-RU" dirty="0"/>
                    </a:p>
                  </a:txBody>
                  <a:tcPr/>
                </a:tc>
                <a:tc>
                  <a:txBody>
                    <a:bodyPr/>
                    <a:lstStyle/>
                    <a:p>
                      <a:r>
                        <a:rPr lang="ru-RU" dirty="0" smtClean="0"/>
                        <a:t>Бюджет на одного</a:t>
                      </a:r>
                      <a:r>
                        <a:rPr lang="ru-RU" baseline="0" dirty="0" smtClean="0"/>
                        <a:t> </a:t>
                      </a:r>
                      <a:r>
                        <a:rPr lang="ru-RU" dirty="0" smtClean="0"/>
                        <a:t>полицейского, </a:t>
                      </a:r>
                      <a:r>
                        <a:rPr lang="ru-RU" dirty="0" err="1" smtClean="0"/>
                        <a:t>тыс</a:t>
                      </a:r>
                      <a:r>
                        <a:rPr lang="ru-RU" dirty="0" smtClean="0"/>
                        <a:t> долл.</a:t>
                      </a:r>
                      <a:endParaRPr lang="ru-RU" dirty="0"/>
                    </a:p>
                  </a:txBody>
                  <a:tcPr/>
                </a:tc>
                <a:tc>
                  <a:txBody>
                    <a:bodyPr/>
                    <a:lstStyle/>
                    <a:p>
                      <a:r>
                        <a:rPr lang="ru-RU" dirty="0" smtClean="0"/>
                        <a:t>Доля полиции</a:t>
                      </a:r>
                      <a:r>
                        <a:rPr lang="ru-RU" baseline="0" dirty="0" smtClean="0"/>
                        <a:t> в ВВП</a:t>
                      </a:r>
                      <a:endParaRPr lang="ru-RU" dirty="0"/>
                    </a:p>
                  </a:txBody>
                  <a:tcPr/>
                </a:tc>
                <a:tc>
                  <a:txBody>
                    <a:bodyPr/>
                    <a:lstStyle/>
                    <a:p>
                      <a:r>
                        <a:rPr lang="ru-RU" dirty="0" smtClean="0"/>
                        <a:t>Регистр преступлений на 100 </a:t>
                      </a:r>
                      <a:r>
                        <a:rPr lang="ru-RU" dirty="0" err="1" smtClean="0"/>
                        <a:t>тыс</a:t>
                      </a:r>
                      <a:endParaRPr lang="ru-RU" dirty="0"/>
                    </a:p>
                  </a:txBody>
                  <a:tcPr/>
                </a:tc>
                <a:tc>
                  <a:txBody>
                    <a:bodyPr/>
                    <a:lstStyle/>
                    <a:p>
                      <a:r>
                        <a:rPr lang="ru-RU" dirty="0" smtClean="0"/>
                        <a:t>Убийства на 100 </a:t>
                      </a:r>
                      <a:r>
                        <a:rPr lang="ru-RU" dirty="0" err="1" smtClean="0"/>
                        <a:t>тыс</a:t>
                      </a:r>
                      <a:endParaRPr lang="ru-RU" dirty="0"/>
                    </a:p>
                  </a:txBody>
                  <a:tcPr/>
                </a:tc>
              </a:tr>
              <a:tr h="370840">
                <a:tc>
                  <a:txBody>
                    <a:bodyPr/>
                    <a:lstStyle/>
                    <a:p>
                      <a:r>
                        <a:rPr lang="ru-RU" dirty="0" smtClean="0"/>
                        <a:t>США</a:t>
                      </a:r>
                      <a:endParaRPr lang="ru-RU" dirty="0"/>
                    </a:p>
                  </a:txBody>
                  <a:tcPr/>
                </a:tc>
                <a:tc>
                  <a:txBody>
                    <a:bodyPr/>
                    <a:lstStyle/>
                    <a:p>
                      <a:r>
                        <a:rPr lang="ru-RU" dirty="0" smtClean="0"/>
                        <a:t>230</a:t>
                      </a:r>
                      <a:endParaRPr lang="ru-RU" dirty="0"/>
                    </a:p>
                  </a:txBody>
                  <a:tcPr/>
                </a:tc>
                <a:tc>
                  <a:txBody>
                    <a:bodyPr/>
                    <a:lstStyle/>
                    <a:p>
                      <a:r>
                        <a:rPr lang="ru-RU" dirty="0" smtClean="0"/>
                        <a:t>172</a:t>
                      </a:r>
                      <a:endParaRPr lang="ru-RU" dirty="0"/>
                    </a:p>
                  </a:txBody>
                  <a:tcPr/>
                </a:tc>
                <a:tc>
                  <a:txBody>
                    <a:bodyPr/>
                    <a:lstStyle/>
                    <a:p>
                      <a:r>
                        <a:rPr lang="ru-RU" dirty="0" smtClean="0"/>
                        <a:t>0,87</a:t>
                      </a:r>
                      <a:endParaRPr lang="ru-RU" dirty="0"/>
                    </a:p>
                  </a:txBody>
                  <a:tcPr/>
                </a:tc>
                <a:tc>
                  <a:txBody>
                    <a:bodyPr/>
                    <a:lstStyle/>
                    <a:p>
                      <a:r>
                        <a:rPr lang="ru-RU" dirty="0" smtClean="0"/>
                        <a:t>3465</a:t>
                      </a:r>
                      <a:endParaRPr lang="ru-RU" dirty="0"/>
                    </a:p>
                  </a:txBody>
                  <a:tcPr/>
                </a:tc>
                <a:tc>
                  <a:txBody>
                    <a:bodyPr/>
                    <a:lstStyle/>
                    <a:p>
                      <a:r>
                        <a:rPr lang="ru-RU" dirty="0" smtClean="0"/>
                        <a:t>4,4</a:t>
                      </a:r>
                      <a:endParaRPr lang="ru-RU" dirty="0"/>
                    </a:p>
                  </a:txBody>
                  <a:tcPr/>
                </a:tc>
              </a:tr>
              <a:tr h="370840">
                <a:tc>
                  <a:txBody>
                    <a:bodyPr/>
                    <a:lstStyle/>
                    <a:p>
                      <a:r>
                        <a:rPr lang="ru-RU" dirty="0" smtClean="0"/>
                        <a:t>Германия</a:t>
                      </a:r>
                      <a:endParaRPr lang="ru-RU" dirty="0"/>
                    </a:p>
                  </a:txBody>
                  <a:tcPr/>
                </a:tc>
                <a:tc>
                  <a:txBody>
                    <a:bodyPr/>
                    <a:lstStyle/>
                    <a:p>
                      <a:r>
                        <a:rPr lang="ru-RU" dirty="0" smtClean="0"/>
                        <a:t>300</a:t>
                      </a:r>
                      <a:endParaRPr lang="ru-RU" dirty="0"/>
                    </a:p>
                  </a:txBody>
                  <a:tcPr/>
                </a:tc>
                <a:tc>
                  <a:txBody>
                    <a:bodyPr/>
                    <a:lstStyle/>
                    <a:p>
                      <a:r>
                        <a:rPr lang="ru-RU" dirty="0" smtClean="0"/>
                        <a:t>108</a:t>
                      </a:r>
                      <a:endParaRPr lang="ru-RU" dirty="0"/>
                    </a:p>
                  </a:txBody>
                  <a:tcPr/>
                </a:tc>
                <a:tc>
                  <a:txBody>
                    <a:bodyPr/>
                    <a:lstStyle/>
                    <a:p>
                      <a:r>
                        <a:rPr lang="ru-RU" dirty="0" smtClean="0"/>
                        <a:t>0,8</a:t>
                      </a:r>
                      <a:endParaRPr lang="ru-RU" dirty="0"/>
                    </a:p>
                  </a:txBody>
                  <a:tcPr/>
                </a:tc>
                <a:tc>
                  <a:txBody>
                    <a:bodyPr/>
                    <a:lstStyle/>
                    <a:p>
                      <a:r>
                        <a:rPr lang="ru-RU" dirty="0" smtClean="0"/>
                        <a:t>7383</a:t>
                      </a:r>
                      <a:endParaRPr lang="ru-RU" dirty="0"/>
                    </a:p>
                  </a:txBody>
                  <a:tcPr/>
                </a:tc>
                <a:tc>
                  <a:txBody>
                    <a:bodyPr/>
                    <a:lstStyle/>
                    <a:p>
                      <a:r>
                        <a:rPr lang="ru-RU" dirty="0" smtClean="0"/>
                        <a:t>0,9</a:t>
                      </a:r>
                      <a:endParaRPr lang="ru-RU" dirty="0"/>
                    </a:p>
                  </a:txBody>
                  <a:tcPr/>
                </a:tc>
              </a:tr>
              <a:tr h="370840">
                <a:tc>
                  <a:txBody>
                    <a:bodyPr/>
                    <a:lstStyle/>
                    <a:p>
                      <a:r>
                        <a:rPr lang="ru-RU" dirty="0" smtClean="0"/>
                        <a:t>Швеция</a:t>
                      </a:r>
                      <a:endParaRPr lang="ru-RU" dirty="0"/>
                    </a:p>
                  </a:txBody>
                  <a:tcPr/>
                </a:tc>
                <a:tc>
                  <a:txBody>
                    <a:bodyPr/>
                    <a:lstStyle/>
                    <a:p>
                      <a:r>
                        <a:rPr lang="ru-RU" dirty="0" smtClean="0"/>
                        <a:t>206</a:t>
                      </a:r>
                      <a:endParaRPr lang="ru-RU" dirty="0"/>
                    </a:p>
                  </a:txBody>
                  <a:tcPr/>
                </a:tc>
                <a:tc>
                  <a:txBody>
                    <a:bodyPr/>
                    <a:lstStyle/>
                    <a:p>
                      <a:r>
                        <a:rPr lang="ru-RU" dirty="0" smtClean="0"/>
                        <a:t>148</a:t>
                      </a:r>
                      <a:endParaRPr lang="ru-RU" dirty="0"/>
                    </a:p>
                  </a:txBody>
                  <a:tcPr/>
                </a:tc>
                <a:tc>
                  <a:txBody>
                    <a:bodyPr/>
                    <a:lstStyle/>
                    <a:p>
                      <a:r>
                        <a:rPr lang="ru-RU" dirty="0" smtClean="0"/>
                        <a:t>0,7</a:t>
                      </a:r>
                      <a:endParaRPr lang="ru-RU" dirty="0"/>
                    </a:p>
                  </a:txBody>
                  <a:tcPr/>
                </a:tc>
                <a:tc>
                  <a:txBody>
                    <a:bodyPr/>
                    <a:lstStyle/>
                    <a:p>
                      <a:r>
                        <a:rPr lang="ru-RU" dirty="0" smtClean="0"/>
                        <a:t>15185</a:t>
                      </a:r>
                      <a:endParaRPr lang="ru-RU" dirty="0"/>
                    </a:p>
                  </a:txBody>
                  <a:tcPr/>
                </a:tc>
                <a:tc>
                  <a:txBody>
                    <a:bodyPr/>
                    <a:lstStyle/>
                    <a:p>
                      <a:r>
                        <a:rPr lang="ru-RU" dirty="0" smtClean="0"/>
                        <a:t>1</a:t>
                      </a:r>
                      <a:endParaRPr lang="ru-RU" dirty="0"/>
                    </a:p>
                  </a:txBody>
                  <a:tcPr/>
                </a:tc>
              </a:tr>
              <a:tr h="370840">
                <a:tc>
                  <a:txBody>
                    <a:bodyPr/>
                    <a:lstStyle/>
                    <a:p>
                      <a:r>
                        <a:rPr lang="ru-RU" dirty="0" smtClean="0"/>
                        <a:t>Италия</a:t>
                      </a:r>
                      <a:endParaRPr lang="ru-RU" dirty="0"/>
                    </a:p>
                  </a:txBody>
                  <a:tcPr/>
                </a:tc>
                <a:tc>
                  <a:txBody>
                    <a:bodyPr/>
                    <a:lstStyle/>
                    <a:p>
                      <a:r>
                        <a:rPr lang="ru-RU" dirty="0" smtClean="0"/>
                        <a:t>411</a:t>
                      </a:r>
                      <a:endParaRPr lang="ru-RU" dirty="0"/>
                    </a:p>
                  </a:txBody>
                  <a:tcPr/>
                </a:tc>
                <a:tc>
                  <a:txBody>
                    <a:bodyPr/>
                    <a:lstStyle/>
                    <a:p>
                      <a:r>
                        <a:rPr lang="ru-RU" dirty="0" smtClean="0"/>
                        <a:t>115</a:t>
                      </a:r>
                      <a:endParaRPr lang="ru-RU" dirty="0"/>
                    </a:p>
                  </a:txBody>
                  <a:tcPr/>
                </a:tc>
                <a:tc>
                  <a:txBody>
                    <a:bodyPr/>
                    <a:lstStyle/>
                    <a:p>
                      <a:r>
                        <a:rPr lang="ru-RU" dirty="0" smtClean="0"/>
                        <a:t>1,33</a:t>
                      </a:r>
                      <a:endParaRPr lang="ru-RU" dirty="0"/>
                    </a:p>
                  </a:txBody>
                  <a:tcPr/>
                </a:tc>
                <a:tc>
                  <a:txBody>
                    <a:bodyPr/>
                    <a:lstStyle/>
                    <a:p>
                      <a:r>
                        <a:rPr lang="ru-RU" dirty="0" smtClean="0"/>
                        <a:t>4380</a:t>
                      </a:r>
                      <a:endParaRPr lang="ru-RU" dirty="0"/>
                    </a:p>
                  </a:txBody>
                  <a:tcPr/>
                </a:tc>
                <a:tc>
                  <a:txBody>
                    <a:bodyPr/>
                    <a:lstStyle/>
                    <a:p>
                      <a:r>
                        <a:rPr lang="ru-RU" dirty="0" smtClean="0"/>
                        <a:t>1</a:t>
                      </a:r>
                      <a:endParaRPr lang="ru-RU" dirty="0"/>
                    </a:p>
                  </a:txBody>
                  <a:tcPr/>
                </a:tc>
              </a:tr>
              <a:tr h="370840">
                <a:tc>
                  <a:txBody>
                    <a:bodyPr/>
                    <a:lstStyle/>
                    <a:p>
                      <a:r>
                        <a:rPr lang="ru-RU" dirty="0" smtClean="0"/>
                        <a:t>Польша</a:t>
                      </a:r>
                      <a:endParaRPr lang="ru-RU" dirty="0"/>
                    </a:p>
                  </a:txBody>
                  <a:tcPr/>
                </a:tc>
                <a:tc>
                  <a:txBody>
                    <a:bodyPr/>
                    <a:lstStyle/>
                    <a:p>
                      <a:r>
                        <a:rPr lang="ru-RU" dirty="0" smtClean="0"/>
                        <a:t>259</a:t>
                      </a:r>
                      <a:endParaRPr lang="ru-RU" dirty="0"/>
                    </a:p>
                  </a:txBody>
                  <a:tcPr/>
                </a:tc>
                <a:tc>
                  <a:txBody>
                    <a:bodyPr/>
                    <a:lstStyle/>
                    <a:p>
                      <a:r>
                        <a:rPr lang="ru-RU" dirty="0" smtClean="0"/>
                        <a:t>42</a:t>
                      </a:r>
                      <a:endParaRPr lang="ru-RU" dirty="0"/>
                    </a:p>
                  </a:txBody>
                  <a:tcPr/>
                </a:tc>
                <a:tc>
                  <a:txBody>
                    <a:bodyPr/>
                    <a:lstStyle/>
                    <a:p>
                      <a:r>
                        <a:rPr lang="ru-RU" dirty="0" smtClean="0"/>
                        <a:t>0,97</a:t>
                      </a:r>
                      <a:endParaRPr lang="ru-RU" dirty="0"/>
                    </a:p>
                  </a:txBody>
                  <a:tcPr/>
                </a:tc>
                <a:tc>
                  <a:txBody>
                    <a:bodyPr/>
                    <a:lstStyle/>
                    <a:p>
                      <a:r>
                        <a:rPr lang="ru-RU" dirty="0" smtClean="0"/>
                        <a:t>2961</a:t>
                      </a:r>
                      <a:endParaRPr lang="ru-RU" dirty="0"/>
                    </a:p>
                  </a:txBody>
                  <a:tcPr/>
                </a:tc>
                <a:tc>
                  <a:txBody>
                    <a:bodyPr/>
                    <a:lstStyle/>
                    <a:p>
                      <a:r>
                        <a:rPr lang="ru-RU" dirty="0" smtClean="0"/>
                        <a:t>1,3</a:t>
                      </a:r>
                      <a:endParaRPr lang="ru-RU" dirty="0"/>
                    </a:p>
                  </a:txBody>
                  <a:tcPr/>
                </a:tc>
              </a:tr>
              <a:tr h="370840">
                <a:tc>
                  <a:txBody>
                    <a:bodyPr/>
                    <a:lstStyle/>
                    <a:p>
                      <a:r>
                        <a:rPr lang="ru-RU" dirty="0" smtClean="0"/>
                        <a:t>Чехия</a:t>
                      </a:r>
                      <a:endParaRPr lang="ru-RU" dirty="0"/>
                    </a:p>
                  </a:txBody>
                  <a:tcPr/>
                </a:tc>
                <a:tc>
                  <a:txBody>
                    <a:bodyPr/>
                    <a:lstStyle/>
                    <a:p>
                      <a:r>
                        <a:rPr lang="ru-RU" dirty="0" smtClean="0"/>
                        <a:t>415</a:t>
                      </a:r>
                      <a:endParaRPr lang="ru-RU" dirty="0"/>
                    </a:p>
                  </a:txBody>
                  <a:tcPr/>
                </a:tc>
                <a:tc>
                  <a:txBody>
                    <a:bodyPr/>
                    <a:lstStyle/>
                    <a:p>
                      <a:r>
                        <a:rPr lang="ru-RU" dirty="0" smtClean="0"/>
                        <a:t>52</a:t>
                      </a:r>
                      <a:endParaRPr lang="ru-RU" dirty="0"/>
                    </a:p>
                  </a:txBody>
                  <a:tcPr/>
                </a:tc>
                <a:tc>
                  <a:txBody>
                    <a:bodyPr/>
                    <a:lstStyle/>
                    <a:p>
                      <a:r>
                        <a:rPr lang="ru-RU" dirty="0" smtClean="0"/>
                        <a:t>1,18</a:t>
                      </a:r>
                      <a:endParaRPr lang="ru-RU" dirty="0"/>
                    </a:p>
                  </a:txBody>
                  <a:tcPr/>
                </a:tc>
                <a:tc>
                  <a:txBody>
                    <a:bodyPr/>
                    <a:lstStyle/>
                    <a:p>
                      <a:r>
                        <a:rPr lang="ru-RU" dirty="0" smtClean="0"/>
                        <a:t>3179</a:t>
                      </a:r>
                      <a:endParaRPr lang="ru-RU" dirty="0"/>
                    </a:p>
                  </a:txBody>
                  <a:tcPr/>
                </a:tc>
                <a:tc>
                  <a:txBody>
                    <a:bodyPr/>
                    <a:lstStyle/>
                    <a:p>
                      <a:r>
                        <a:rPr lang="ru-RU" dirty="0" smtClean="0"/>
                        <a:t>1,7</a:t>
                      </a:r>
                      <a:endParaRPr lang="ru-RU" dirty="0"/>
                    </a:p>
                  </a:txBody>
                  <a:tcPr/>
                </a:tc>
              </a:tr>
              <a:tr h="370840">
                <a:tc>
                  <a:txBody>
                    <a:bodyPr/>
                    <a:lstStyle/>
                    <a:p>
                      <a:r>
                        <a:rPr lang="ru-RU" dirty="0" smtClean="0"/>
                        <a:t>Казахстан</a:t>
                      </a:r>
                      <a:endParaRPr lang="ru-RU" dirty="0"/>
                    </a:p>
                  </a:txBody>
                  <a:tcPr/>
                </a:tc>
                <a:tc>
                  <a:txBody>
                    <a:bodyPr/>
                    <a:lstStyle/>
                    <a:p>
                      <a:r>
                        <a:rPr lang="ru-RU" dirty="0" smtClean="0"/>
                        <a:t>444</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750</a:t>
                      </a:r>
                      <a:endParaRPr lang="ru-RU" dirty="0"/>
                    </a:p>
                  </a:txBody>
                  <a:tcPr/>
                </a:tc>
                <a:tc>
                  <a:txBody>
                    <a:bodyPr/>
                    <a:lstStyle/>
                    <a:p>
                      <a:r>
                        <a:rPr lang="ru-RU" dirty="0" smtClean="0"/>
                        <a:t>10,3</a:t>
                      </a:r>
                      <a:endParaRPr lang="ru-RU" dirty="0"/>
                    </a:p>
                  </a:txBody>
                  <a:tcPr/>
                </a:tc>
              </a:tr>
              <a:tr h="370840">
                <a:tc>
                  <a:txBody>
                    <a:bodyPr/>
                    <a:lstStyle/>
                    <a:p>
                      <a:r>
                        <a:rPr lang="ru-RU" dirty="0" smtClean="0"/>
                        <a:t>Беларусь</a:t>
                      </a:r>
                      <a:endParaRPr lang="ru-RU" dirty="0"/>
                    </a:p>
                  </a:txBody>
                  <a:tcPr/>
                </a:tc>
                <a:tc>
                  <a:txBody>
                    <a:bodyPr/>
                    <a:lstStyle/>
                    <a:p>
                      <a:r>
                        <a:rPr lang="ru-RU" dirty="0" smtClean="0"/>
                        <a:t>813</a:t>
                      </a:r>
                      <a:endParaRPr lang="ru-RU" dirty="0"/>
                    </a:p>
                  </a:txBody>
                  <a:tcPr/>
                </a:tc>
                <a:tc>
                  <a:txBody>
                    <a:bodyPr/>
                    <a:lstStyle/>
                    <a:p>
                      <a:r>
                        <a:rPr lang="ru-RU" dirty="0" smtClean="0"/>
                        <a:t>7</a:t>
                      </a:r>
                      <a:endParaRPr lang="ru-RU" dirty="0"/>
                    </a:p>
                  </a:txBody>
                  <a:tcPr/>
                </a:tc>
                <a:tc>
                  <a:txBody>
                    <a:bodyPr/>
                    <a:lstStyle/>
                    <a:p>
                      <a:r>
                        <a:rPr lang="ru-RU" dirty="0" smtClean="0"/>
                        <a:t>1</a:t>
                      </a:r>
                      <a:endParaRPr lang="ru-RU" dirty="0"/>
                    </a:p>
                  </a:txBody>
                  <a:tcPr/>
                </a:tc>
                <a:tc>
                  <a:txBody>
                    <a:bodyPr/>
                    <a:lstStyle/>
                    <a:p>
                      <a:r>
                        <a:rPr lang="ru-RU" dirty="0" smtClean="0"/>
                        <a:t>1591</a:t>
                      </a:r>
                      <a:endParaRPr lang="ru-RU" dirty="0"/>
                    </a:p>
                  </a:txBody>
                  <a:tcPr/>
                </a:tc>
                <a:tc>
                  <a:txBody>
                    <a:bodyPr/>
                    <a:lstStyle/>
                    <a:p>
                      <a:r>
                        <a:rPr lang="ru-RU" dirty="0" smtClean="0"/>
                        <a:t>5,9</a:t>
                      </a:r>
                      <a:endParaRPr lang="ru-RU" dirty="0"/>
                    </a:p>
                  </a:txBody>
                  <a:tcPr/>
                </a:tc>
              </a:tr>
              <a:tr h="370840">
                <a:tc>
                  <a:txBody>
                    <a:bodyPr/>
                    <a:lstStyle/>
                    <a:p>
                      <a:r>
                        <a:rPr lang="ru-RU" dirty="0" smtClean="0"/>
                        <a:t>Россия</a:t>
                      </a:r>
                      <a:endParaRPr lang="ru-RU" dirty="0"/>
                    </a:p>
                  </a:txBody>
                  <a:tcPr>
                    <a:solidFill>
                      <a:schemeClr val="accent2">
                        <a:lumMod val="20000"/>
                        <a:lumOff val="80000"/>
                      </a:schemeClr>
                    </a:solidFill>
                  </a:tcPr>
                </a:tc>
                <a:tc>
                  <a:txBody>
                    <a:bodyPr/>
                    <a:lstStyle/>
                    <a:p>
                      <a:r>
                        <a:rPr lang="ru-RU" dirty="0" smtClean="0"/>
                        <a:t>547</a:t>
                      </a:r>
                      <a:endParaRPr lang="ru-RU" dirty="0"/>
                    </a:p>
                  </a:txBody>
                  <a:tcPr>
                    <a:solidFill>
                      <a:schemeClr val="accent2">
                        <a:lumMod val="20000"/>
                        <a:lumOff val="80000"/>
                      </a:schemeClr>
                    </a:solidFill>
                  </a:tcPr>
                </a:tc>
                <a:tc>
                  <a:txBody>
                    <a:bodyPr/>
                    <a:lstStyle/>
                    <a:p>
                      <a:r>
                        <a:rPr lang="ru-RU" dirty="0" smtClean="0"/>
                        <a:t>21</a:t>
                      </a:r>
                      <a:endParaRPr lang="ru-RU" dirty="0"/>
                    </a:p>
                  </a:txBody>
                  <a:tcPr>
                    <a:solidFill>
                      <a:schemeClr val="accent2">
                        <a:lumMod val="20000"/>
                        <a:lumOff val="80000"/>
                      </a:schemeClr>
                    </a:solidFill>
                  </a:tcPr>
                </a:tc>
                <a:tc>
                  <a:txBody>
                    <a:bodyPr/>
                    <a:lstStyle/>
                    <a:p>
                      <a:r>
                        <a:rPr lang="ru-RU" dirty="0" smtClean="0"/>
                        <a:t>0,93</a:t>
                      </a:r>
                      <a:endParaRPr lang="ru-RU" dirty="0"/>
                    </a:p>
                  </a:txBody>
                  <a:tcPr>
                    <a:solidFill>
                      <a:schemeClr val="accent2">
                        <a:lumMod val="20000"/>
                        <a:lumOff val="80000"/>
                      </a:schemeClr>
                    </a:solidFill>
                  </a:tcPr>
                </a:tc>
                <a:tc>
                  <a:txBody>
                    <a:bodyPr/>
                    <a:lstStyle/>
                    <a:p>
                      <a:r>
                        <a:rPr lang="ru-RU" dirty="0" smtClean="0"/>
                        <a:t>2100</a:t>
                      </a:r>
                      <a:endParaRPr lang="ru-RU" dirty="0"/>
                    </a:p>
                  </a:txBody>
                  <a:tcPr>
                    <a:solidFill>
                      <a:schemeClr val="accent2">
                        <a:lumMod val="20000"/>
                        <a:lumOff val="80000"/>
                      </a:schemeClr>
                    </a:solidFill>
                  </a:tcPr>
                </a:tc>
                <a:tc>
                  <a:txBody>
                    <a:bodyPr/>
                    <a:lstStyle/>
                    <a:p>
                      <a:r>
                        <a:rPr lang="ru-RU" dirty="0" smtClean="0"/>
                        <a:t>12</a:t>
                      </a:r>
                      <a:endParaRPr lang="ru-RU" dirty="0"/>
                    </a:p>
                  </a:txBody>
                  <a:tcPr>
                    <a:solidFill>
                      <a:schemeClr val="accent2">
                        <a:lumMod val="20000"/>
                        <a:lumOff val="80000"/>
                      </a:schemeClr>
                    </a:solidFill>
                  </a:tcPr>
                </a:tc>
              </a:tr>
            </a:tbl>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useBgFill="1">
        <p:nvSpPr>
          <p:cNvPr id="9" name="TextBox 8"/>
          <p:cNvSpPr txBox="1"/>
          <p:nvPr/>
        </p:nvSpPr>
        <p:spPr>
          <a:xfrm>
            <a:off x="1600200" y="5630051"/>
            <a:ext cx="6541278" cy="1200329"/>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dirty="0" smtClean="0"/>
              <a:t>В сравнении с другими странами: Российская полиция более </a:t>
            </a:r>
          </a:p>
          <a:p>
            <a:r>
              <a:rPr lang="ru-RU" dirty="0" smtClean="0"/>
              <a:t>многочисленная (более трудоемкая), менее оснащенная (менее</a:t>
            </a:r>
          </a:p>
          <a:p>
            <a:r>
              <a:rPr lang="ru-RU" dirty="0" smtClean="0"/>
              <a:t> капиталоемкая), но такая же дорогая  для экономики. </a:t>
            </a:r>
          </a:p>
          <a:p>
            <a:r>
              <a:rPr lang="ru-RU" dirty="0" smtClean="0"/>
              <a:t>При этом менее результативная.</a:t>
            </a:r>
            <a:endParaRPr lang="ru-RU" dirty="0"/>
          </a:p>
        </p:txBody>
      </p:sp>
    </p:spTree>
    <p:extLst>
      <p:ext uri="{BB962C8B-B14F-4D97-AF65-F5344CB8AC3E}">
        <p14:creationId xmlns:p14="http://schemas.microsoft.com/office/powerpoint/2010/main" val="403860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62"/>
          </a:xfrm>
        </p:spPr>
        <p:txBody>
          <a:bodyPr/>
          <a:lstStyle/>
          <a:p>
            <a:r>
              <a:rPr lang="ru-RU" dirty="0" smtClean="0"/>
              <a:t>Расходы на безопасность</a:t>
            </a:r>
            <a:endParaRPr lang="ru-RU" dirty="0"/>
          </a:p>
        </p:txBody>
      </p:sp>
      <p:sp>
        <p:nvSpPr>
          <p:cNvPr id="3" name="Объект 2"/>
          <p:cNvSpPr>
            <a:spLocks noGrp="1"/>
          </p:cNvSpPr>
          <p:nvPr>
            <p:ph idx="1"/>
          </p:nvPr>
        </p:nvSpPr>
        <p:spPr/>
        <p:txBody>
          <a:bodyPr/>
          <a:lstStyle/>
          <a:p>
            <a:endParaRPr lang="ru-RU" dirty="0"/>
          </a:p>
        </p:txBody>
      </p:sp>
      <p:pic>
        <p:nvPicPr>
          <p:cNvPr id="4" name="Picture 4" descr="logo_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6223562"/>
            <a:ext cx="2096532"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2430" y="6223562"/>
            <a:ext cx="1930970"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Номер слайда 5"/>
          <p:cNvSpPr>
            <a:spLocks noGrp="1"/>
          </p:cNvSpPr>
          <p:nvPr>
            <p:ph type="sldNum" sz="quarter" idx="12"/>
          </p:nvPr>
        </p:nvSpPr>
        <p:spPr/>
        <p:txBody>
          <a:bodyPr/>
          <a:lstStyle/>
          <a:p>
            <a:fld id="{B6F15528-21DE-4FAA-801E-634DDDAF4B2B}" type="slidenum">
              <a:rPr lang="en-US" smtClean="0"/>
              <a:pPr/>
              <a:t>28</a:t>
            </a:fld>
            <a:endParaRPr lang="en-US"/>
          </a:p>
        </p:txBody>
      </p:sp>
      <p:graphicFrame>
        <p:nvGraphicFramePr>
          <p:cNvPr id="7" name="Диаграмма 6"/>
          <p:cNvGraphicFramePr>
            <a:graphicFrameLocks noGrp="1"/>
          </p:cNvGraphicFramePr>
          <p:nvPr>
            <p:extLst>
              <p:ext uri="{D42A27DB-BD31-4B8C-83A1-F6EECF244321}">
                <p14:modId xmlns:p14="http://schemas.microsoft.com/office/powerpoint/2010/main" val="3517526772"/>
              </p:ext>
            </p:extLst>
          </p:nvPr>
        </p:nvGraphicFramePr>
        <p:xfrm>
          <a:off x="1524000" y="912964"/>
          <a:ext cx="7230078" cy="56139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7506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62"/>
          </a:xfrm>
        </p:spPr>
        <p:txBody>
          <a:bodyPr/>
          <a:lstStyle/>
          <a:p>
            <a:r>
              <a:rPr lang="ru-RU" dirty="0" smtClean="0"/>
              <a:t>Ресурсы: численность</a:t>
            </a:r>
            <a:endParaRPr lang="ru-RU" dirty="0"/>
          </a:p>
        </p:txBody>
      </p:sp>
      <p:sp>
        <p:nvSpPr>
          <p:cNvPr id="3" name="Объект 2"/>
          <p:cNvSpPr>
            <a:spLocks noGrp="1"/>
          </p:cNvSpPr>
          <p:nvPr>
            <p:ph idx="1"/>
          </p:nvPr>
        </p:nvSpPr>
        <p:spPr/>
        <p:txBody>
          <a:bodyPr/>
          <a:lstStyle/>
          <a:p>
            <a:endParaRPr lang="ru-RU" dirty="0"/>
          </a:p>
        </p:txBody>
      </p:sp>
      <p:pic>
        <p:nvPicPr>
          <p:cNvPr id="4" name="Picture 4" descr="logo_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6223562"/>
            <a:ext cx="2096532"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2430" y="6223562"/>
            <a:ext cx="1930970"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Номер слайда 5"/>
          <p:cNvSpPr>
            <a:spLocks noGrp="1"/>
          </p:cNvSpPr>
          <p:nvPr>
            <p:ph type="sldNum" sz="quarter" idx="12"/>
          </p:nvPr>
        </p:nvSpPr>
        <p:spPr/>
        <p:txBody>
          <a:bodyPr/>
          <a:lstStyle/>
          <a:p>
            <a:fld id="{B6F15528-21DE-4FAA-801E-634DDDAF4B2B}" type="slidenum">
              <a:rPr lang="en-US" smtClean="0"/>
              <a:pPr/>
              <a:t>29</a:t>
            </a:fld>
            <a:endParaRPr lang="en-US"/>
          </a:p>
        </p:txBody>
      </p:sp>
      <p:graphicFrame>
        <p:nvGraphicFramePr>
          <p:cNvPr id="7" name="Диаграмма 6"/>
          <p:cNvGraphicFramePr>
            <a:graphicFrameLocks noGrp="1"/>
          </p:cNvGraphicFramePr>
          <p:nvPr>
            <p:extLst>
              <p:ext uri="{D42A27DB-BD31-4B8C-83A1-F6EECF244321}">
                <p14:modId xmlns:p14="http://schemas.microsoft.com/office/powerpoint/2010/main" val="935424954"/>
              </p:ext>
            </p:extLst>
          </p:nvPr>
        </p:nvGraphicFramePr>
        <p:xfrm>
          <a:off x="2207368" y="966281"/>
          <a:ext cx="7467600" cy="58917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6334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ru-RU" b="1" i="1" u="sng" dirty="0" smtClean="0"/>
              <a:t>Методы исследования и эмпирическая база </a:t>
            </a:r>
            <a:endParaRPr lang="ru-RU" dirty="0"/>
          </a:p>
        </p:txBody>
      </p:sp>
      <p:sp>
        <p:nvSpPr>
          <p:cNvPr id="3" name="Content Placeholder 2"/>
          <p:cNvSpPr>
            <a:spLocks noGrp="1"/>
          </p:cNvSpPr>
          <p:nvPr>
            <p:ph idx="1"/>
          </p:nvPr>
        </p:nvSpPr>
        <p:spPr>
          <a:xfrm>
            <a:off x="381000" y="1371600"/>
            <a:ext cx="8610600" cy="4953000"/>
          </a:xfrm>
        </p:spPr>
        <p:txBody>
          <a:bodyPr>
            <a:noAutofit/>
          </a:bodyPr>
          <a:lstStyle/>
          <a:p>
            <a:r>
              <a:rPr lang="ru-RU" sz="2000" dirty="0" smtClean="0"/>
              <a:t>Интервью с работниками правоохранительной системы и с судьями общей юрисдикции</a:t>
            </a:r>
          </a:p>
          <a:p>
            <a:r>
              <a:rPr lang="ru-RU" sz="2000" dirty="0" smtClean="0"/>
              <a:t>Создание и анализ несколько баз данных судебных решений, проведен ряд социологических опросов.</a:t>
            </a:r>
          </a:p>
          <a:p>
            <a:r>
              <a:rPr lang="ru-RU" sz="2000" dirty="0" smtClean="0"/>
              <a:t>Данные судебной статистики; формализованных опросов судей и работников правоохранительных структур; ведомственных приказов, инструкций и методических материалов, организующих повседневную работу правоприменителей. </a:t>
            </a:r>
          </a:p>
          <a:p>
            <a:r>
              <a:rPr lang="ru-RU" sz="2000" dirty="0" smtClean="0"/>
              <a:t>Учет данные эмпирических исследований работы российской правоохранительной и судебной системы, опубликованных другими исследователями.</a:t>
            </a:r>
          </a:p>
          <a:p>
            <a:r>
              <a:rPr lang="ru-RU" sz="2000" dirty="0" smtClean="0"/>
              <a:t>Основной методический прием - социологическая реконструкция: опираясь на различные виды источников мы реконструируем логику работы системы в целом, очищая общие закономерности от особенностей, задаваемых личными чертами конкретных людей.</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5" name="Picture 4" descr="logo_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6223562"/>
            <a:ext cx="2096532"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2430" y="6223562"/>
            <a:ext cx="1930970"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563562"/>
          </a:xfrm>
        </p:spPr>
        <p:txBody>
          <a:bodyPr>
            <a:normAutofit fontScale="90000"/>
          </a:bodyPr>
          <a:lstStyle/>
          <a:p>
            <a:r>
              <a:rPr lang="ru-RU" dirty="0" smtClean="0"/>
              <a:t>Модели численности  /финансирования</a:t>
            </a:r>
            <a:endParaRPr lang="ru-RU" dirty="0"/>
          </a:p>
        </p:txBody>
      </p:sp>
      <p:sp>
        <p:nvSpPr>
          <p:cNvPr id="3" name="Объект 2"/>
          <p:cNvSpPr>
            <a:spLocks noGrp="1"/>
          </p:cNvSpPr>
          <p:nvPr>
            <p:ph idx="1"/>
          </p:nvPr>
        </p:nvSpPr>
        <p:spPr/>
        <p:txBody>
          <a:bodyPr/>
          <a:lstStyle/>
          <a:p>
            <a:endParaRPr lang="ru-RU"/>
          </a:p>
        </p:txBody>
      </p:sp>
      <p:pic>
        <p:nvPicPr>
          <p:cNvPr id="4" name="Picture 4" descr="logo_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6223562"/>
            <a:ext cx="2096532"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2430" y="6223562"/>
            <a:ext cx="1930970"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Номер слайда 5"/>
          <p:cNvSpPr>
            <a:spLocks noGrp="1"/>
          </p:cNvSpPr>
          <p:nvPr>
            <p:ph type="sldNum" sz="quarter" idx="12"/>
          </p:nvPr>
        </p:nvSpPr>
        <p:spPr/>
        <p:txBody>
          <a:bodyPr/>
          <a:lstStyle/>
          <a:p>
            <a:fld id="{B6F15528-21DE-4FAA-801E-634DDDAF4B2B}" type="slidenum">
              <a:rPr lang="en-US" smtClean="0"/>
              <a:pPr/>
              <a:t>30</a:t>
            </a:fld>
            <a:endParaRPr lang="en-US"/>
          </a:p>
        </p:txBody>
      </p:sp>
      <p:pic>
        <p:nvPicPr>
          <p:cNvPr id="7" name="Содержимое 7" descr="модели.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97181" y="965762"/>
            <a:ext cx="6176963" cy="5257800"/>
          </a:xfrm>
          <a:prstGeom prst="rect">
            <a:avLst/>
          </a:prstGeom>
        </p:spPr>
      </p:pic>
    </p:spTree>
    <p:extLst>
      <p:ext uri="{BB962C8B-B14F-4D97-AF65-F5344CB8AC3E}">
        <p14:creationId xmlns:p14="http://schemas.microsoft.com/office/powerpoint/2010/main" val="2303847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2162"/>
          </a:xfrm>
        </p:spPr>
        <p:txBody>
          <a:bodyPr>
            <a:normAutofit/>
          </a:bodyPr>
          <a:lstStyle/>
          <a:p>
            <a:r>
              <a:rPr lang="ru-RU" dirty="0" smtClean="0"/>
              <a:t>Результативность полиций</a:t>
            </a:r>
            <a:endParaRPr lang="ru-RU" dirty="0"/>
          </a:p>
        </p:txBody>
      </p:sp>
      <p:sp>
        <p:nvSpPr>
          <p:cNvPr id="3" name="Объект 2"/>
          <p:cNvSpPr>
            <a:spLocks noGrp="1"/>
          </p:cNvSpPr>
          <p:nvPr>
            <p:ph idx="1"/>
          </p:nvPr>
        </p:nvSpPr>
        <p:spPr/>
        <p:txBody>
          <a:bodyPr/>
          <a:lstStyle/>
          <a:p>
            <a:endParaRPr lang="ru-RU"/>
          </a:p>
        </p:txBody>
      </p:sp>
      <p:pic>
        <p:nvPicPr>
          <p:cNvPr id="4" name="Picture 4" descr="logo_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6223562"/>
            <a:ext cx="2096532"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2430" y="6223562"/>
            <a:ext cx="1930970"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Номер слайда 5"/>
          <p:cNvSpPr>
            <a:spLocks noGrp="1"/>
          </p:cNvSpPr>
          <p:nvPr>
            <p:ph type="sldNum" sz="quarter" idx="12"/>
          </p:nvPr>
        </p:nvSpPr>
        <p:spPr/>
        <p:txBody>
          <a:bodyPr/>
          <a:lstStyle/>
          <a:p>
            <a:fld id="{B6F15528-21DE-4FAA-801E-634DDDAF4B2B}" type="slidenum">
              <a:rPr lang="en-US" smtClean="0"/>
              <a:pPr/>
              <a:t>31</a:t>
            </a:fld>
            <a:endParaRPr lang="en-US"/>
          </a:p>
        </p:txBody>
      </p:sp>
      <p:graphicFrame>
        <p:nvGraphicFramePr>
          <p:cNvPr id="7" name="Содержимое 9"/>
          <p:cNvGraphicFramePr>
            <a:graphicFrameLocks/>
          </p:cNvGraphicFramePr>
          <p:nvPr>
            <p:extLst>
              <p:ext uri="{D42A27DB-BD31-4B8C-83A1-F6EECF244321}">
                <p14:modId xmlns:p14="http://schemas.microsoft.com/office/powerpoint/2010/main" val="4280208182"/>
              </p:ext>
            </p:extLst>
          </p:nvPr>
        </p:nvGraphicFramePr>
        <p:xfrm>
          <a:off x="0" y="961462"/>
          <a:ext cx="8915400" cy="5262100"/>
        </p:xfrm>
        <a:graphic>
          <a:graphicData uri="http://schemas.openxmlformats.org/drawingml/2006/table">
            <a:tbl>
              <a:tblPr firstRow="1" bandRow="1">
                <a:tableStyleId>{93296810-A885-4BE3-A3E7-6D5BEEA58F35}</a:tableStyleId>
              </a:tblPr>
              <a:tblGrid>
                <a:gridCol w="1783080"/>
                <a:gridCol w="1783080"/>
                <a:gridCol w="1783080"/>
                <a:gridCol w="1783080"/>
                <a:gridCol w="1783080"/>
              </a:tblGrid>
              <a:tr h="1373382">
                <a:tc>
                  <a:txBody>
                    <a:bodyPr/>
                    <a:lstStyle/>
                    <a:p>
                      <a:r>
                        <a:rPr lang="ru-RU" sz="1800" dirty="0" smtClean="0"/>
                        <a:t>Модель</a:t>
                      </a:r>
                      <a:r>
                        <a:rPr lang="ru-RU" sz="1800" baseline="0" dirty="0" smtClean="0"/>
                        <a:t> </a:t>
                      </a:r>
                      <a:endParaRPr lang="ru-RU" sz="1800" dirty="0"/>
                    </a:p>
                  </a:txBody>
                  <a:tcPr marT="45715" marB="45715"/>
                </a:tc>
                <a:tc>
                  <a:txBody>
                    <a:bodyPr/>
                    <a:lstStyle/>
                    <a:p>
                      <a:r>
                        <a:rPr lang="ru-RU" sz="1800" dirty="0" smtClean="0"/>
                        <a:t>Количество зарегистрированных преступлений на 100</a:t>
                      </a:r>
                      <a:r>
                        <a:rPr lang="ru-RU" sz="1800" baseline="0" dirty="0" smtClean="0"/>
                        <a:t> 000 </a:t>
                      </a:r>
                      <a:endParaRPr lang="ru-RU" sz="1800" dirty="0"/>
                    </a:p>
                  </a:txBody>
                  <a:tcPr marT="45715" marB="45715"/>
                </a:tc>
                <a:tc>
                  <a:txBody>
                    <a:bodyPr/>
                    <a:lstStyle/>
                    <a:p>
                      <a:r>
                        <a:rPr lang="ru-RU" sz="1800" dirty="0" smtClean="0"/>
                        <a:t>Количество заключенных  на 100 000</a:t>
                      </a:r>
                      <a:endParaRPr lang="ru-RU" sz="1800" dirty="0"/>
                    </a:p>
                  </a:txBody>
                  <a:tcPr marT="45715" marB="45715"/>
                </a:tc>
                <a:tc>
                  <a:txBody>
                    <a:bodyPr/>
                    <a:lstStyle/>
                    <a:p>
                      <a:r>
                        <a:rPr lang="ru-RU" sz="1800" dirty="0" smtClean="0"/>
                        <a:t>Количество убийств на 100 000</a:t>
                      </a:r>
                      <a:endParaRPr lang="ru-RU" sz="1800" dirty="0"/>
                    </a:p>
                  </a:txBody>
                  <a:tcPr marT="45715" marB="45715"/>
                </a:tc>
                <a:tc>
                  <a:txBody>
                    <a:bodyPr/>
                    <a:lstStyle/>
                    <a:p>
                      <a:r>
                        <a:rPr lang="ru-RU" sz="1800" dirty="0" smtClean="0"/>
                        <a:t>Количество</a:t>
                      </a:r>
                      <a:r>
                        <a:rPr lang="ru-RU" sz="1800" baseline="0" dirty="0" smtClean="0"/>
                        <a:t> краж</a:t>
                      </a:r>
                      <a:endParaRPr lang="ru-RU" sz="1800" dirty="0"/>
                    </a:p>
                  </a:txBody>
                  <a:tcPr marT="45715" marB="45715"/>
                </a:tc>
              </a:tr>
              <a:tr h="1055900">
                <a:tc>
                  <a:txBody>
                    <a:bodyPr/>
                    <a:lstStyle/>
                    <a:p>
                      <a:r>
                        <a:rPr lang="ru-RU" sz="1800" b="1" dirty="0" smtClean="0"/>
                        <a:t>Модель 1 </a:t>
                      </a:r>
                      <a:r>
                        <a:rPr lang="ru-RU" sz="1800" dirty="0" smtClean="0"/>
                        <a:t>(Северные</a:t>
                      </a:r>
                      <a:r>
                        <a:rPr lang="ru-RU" sz="1800" baseline="0" dirty="0" smtClean="0"/>
                        <a:t> страны и США)</a:t>
                      </a:r>
                      <a:endParaRPr lang="ru-RU" sz="1800" dirty="0"/>
                    </a:p>
                  </a:txBody>
                  <a:tcPr marT="45715" marB="45715"/>
                </a:tc>
                <a:tc>
                  <a:txBody>
                    <a:bodyPr/>
                    <a:lstStyle/>
                    <a:p>
                      <a:pPr algn="r" fontAlgn="t"/>
                      <a:r>
                        <a:rPr lang="ru-RU" sz="2000" b="0" i="0" u="none" strike="noStrike">
                          <a:solidFill>
                            <a:srgbClr val="000000"/>
                          </a:solidFill>
                          <a:latin typeface="Arial"/>
                        </a:rPr>
                        <a:t>7429,57</a:t>
                      </a:r>
                    </a:p>
                  </a:txBody>
                  <a:tcPr marL="9525" marR="9525" marT="9524" marB="0"/>
                </a:tc>
                <a:tc>
                  <a:txBody>
                    <a:bodyPr/>
                    <a:lstStyle/>
                    <a:p>
                      <a:pPr algn="r" fontAlgn="t"/>
                      <a:r>
                        <a:rPr lang="ru-RU" sz="2000" b="0" i="0" u="none" strike="noStrike">
                          <a:solidFill>
                            <a:srgbClr val="000000"/>
                          </a:solidFill>
                          <a:latin typeface="Arial"/>
                        </a:rPr>
                        <a:t>81,61</a:t>
                      </a:r>
                    </a:p>
                  </a:txBody>
                  <a:tcPr marL="9525" marR="9525" marT="9524" marB="0"/>
                </a:tc>
                <a:tc>
                  <a:txBody>
                    <a:bodyPr/>
                    <a:lstStyle/>
                    <a:p>
                      <a:pPr algn="r" fontAlgn="t"/>
                      <a:r>
                        <a:rPr lang="ru-RU" sz="2000" b="0" i="0" u="none" strike="noStrike" dirty="0">
                          <a:solidFill>
                            <a:srgbClr val="000000"/>
                          </a:solidFill>
                          <a:latin typeface="Arial"/>
                        </a:rPr>
                        <a:t>,95</a:t>
                      </a:r>
                    </a:p>
                  </a:txBody>
                  <a:tcPr marL="9525" marR="9525" marT="9524" marB="0"/>
                </a:tc>
                <a:tc>
                  <a:txBody>
                    <a:bodyPr/>
                    <a:lstStyle/>
                    <a:p>
                      <a:pPr algn="r" fontAlgn="t"/>
                      <a:r>
                        <a:rPr lang="ru-RU" sz="2000" b="0" i="0" u="none" strike="noStrike" dirty="0" smtClean="0">
                          <a:solidFill>
                            <a:srgbClr val="000000"/>
                          </a:solidFill>
                          <a:latin typeface="Arial"/>
                        </a:rPr>
                        <a:t>2544,5</a:t>
                      </a:r>
                      <a:endParaRPr lang="ru-RU" sz="2000" b="0" i="0" u="none" strike="noStrike" dirty="0">
                        <a:solidFill>
                          <a:srgbClr val="000000"/>
                        </a:solidFill>
                        <a:latin typeface="Arial"/>
                      </a:endParaRPr>
                    </a:p>
                  </a:txBody>
                  <a:tcPr marL="9525" marR="9525" marT="9524" marB="0"/>
                </a:tc>
              </a:tr>
              <a:tr h="600849">
                <a:tc>
                  <a:txBody>
                    <a:bodyPr/>
                    <a:lstStyle/>
                    <a:p>
                      <a:r>
                        <a:rPr lang="ru-RU" sz="1800" b="1" dirty="0" smtClean="0"/>
                        <a:t>Модель 2 </a:t>
                      </a:r>
                    </a:p>
                    <a:p>
                      <a:r>
                        <a:rPr lang="ru-RU" sz="1800" dirty="0" smtClean="0"/>
                        <a:t>(РФ, РБ)</a:t>
                      </a:r>
                      <a:endParaRPr lang="ru-RU" sz="1800" dirty="0"/>
                    </a:p>
                  </a:txBody>
                  <a:tcPr marT="45715" marB="45715"/>
                </a:tc>
                <a:tc>
                  <a:txBody>
                    <a:bodyPr/>
                    <a:lstStyle/>
                    <a:p>
                      <a:pPr algn="r" fontAlgn="t"/>
                      <a:r>
                        <a:rPr lang="ru-RU" sz="2000" b="0" i="0" u="none" strike="noStrike">
                          <a:solidFill>
                            <a:srgbClr val="000000"/>
                          </a:solidFill>
                          <a:latin typeface="Arial"/>
                        </a:rPr>
                        <a:t>1845,90</a:t>
                      </a:r>
                    </a:p>
                  </a:txBody>
                  <a:tcPr marL="9525" marR="9525" marT="9524" marB="0"/>
                </a:tc>
                <a:tc>
                  <a:txBody>
                    <a:bodyPr/>
                    <a:lstStyle/>
                    <a:p>
                      <a:pPr algn="r" fontAlgn="t"/>
                      <a:r>
                        <a:rPr lang="ru-RU" sz="2000" b="0" i="0" u="none" strike="noStrike">
                          <a:solidFill>
                            <a:srgbClr val="000000"/>
                          </a:solidFill>
                          <a:latin typeface="Arial"/>
                        </a:rPr>
                        <a:t>497,18</a:t>
                      </a:r>
                    </a:p>
                  </a:txBody>
                  <a:tcPr marL="9525" marR="9525" marT="9524" marB="0"/>
                </a:tc>
                <a:tc>
                  <a:txBody>
                    <a:bodyPr/>
                    <a:lstStyle/>
                    <a:p>
                      <a:pPr algn="r" fontAlgn="t"/>
                      <a:r>
                        <a:rPr lang="ru-RU" sz="2000" b="0" i="0" u="none" strike="noStrike" dirty="0">
                          <a:solidFill>
                            <a:srgbClr val="000000"/>
                          </a:solidFill>
                          <a:latin typeface="Arial"/>
                        </a:rPr>
                        <a:t>8,55</a:t>
                      </a:r>
                    </a:p>
                  </a:txBody>
                  <a:tcPr marL="9525" marR="9525" marT="9524" marB="0"/>
                </a:tc>
                <a:tc>
                  <a:txBody>
                    <a:bodyPr/>
                    <a:lstStyle/>
                    <a:p>
                      <a:pPr algn="r" fontAlgn="t"/>
                      <a:r>
                        <a:rPr lang="ru-RU" sz="2000" b="0" i="0" u="none" strike="noStrike" dirty="0" smtClean="0">
                          <a:solidFill>
                            <a:srgbClr val="000000"/>
                          </a:solidFill>
                          <a:latin typeface="Arial"/>
                        </a:rPr>
                        <a:t>843,9</a:t>
                      </a:r>
                      <a:endParaRPr lang="ru-RU" sz="2000" b="0" i="0" u="none" strike="noStrike" dirty="0">
                        <a:solidFill>
                          <a:srgbClr val="000000"/>
                        </a:solidFill>
                        <a:latin typeface="Arial"/>
                      </a:endParaRPr>
                    </a:p>
                  </a:txBody>
                  <a:tcPr marL="9525" marR="9525" marT="9524" marB="0"/>
                </a:tc>
              </a:tr>
              <a:tr h="1373382">
                <a:tc>
                  <a:txBody>
                    <a:bodyPr/>
                    <a:lstStyle/>
                    <a:p>
                      <a:r>
                        <a:rPr lang="ru-RU" sz="1800" b="1" dirty="0" smtClean="0"/>
                        <a:t>Модель</a:t>
                      </a:r>
                      <a:r>
                        <a:rPr lang="ru-RU" sz="1800" b="1" baseline="0" dirty="0" smtClean="0"/>
                        <a:t> 3 </a:t>
                      </a:r>
                      <a:r>
                        <a:rPr lang="ru-RU" sz="1800" baseline="0" dirty="0" smtClean="0"/>
                        <a:t>(Южно- и восточно-европейские  страны)</a:t>
                      </a:r>
                      <a:endParaRPr lang="ru-RU" sz="1800" dirty="0"/>
                    </a:p>
                  </a:txBody>
                  <a:tcPr marT="45715" marB="45715"/>
                </a:tc>
                <a:tc>
                  <a:txBody>
                    <a:bodyPr/>
                    <a:lstStyle/>
                    <a:p>
                      <a:pPr algn="r" fontAlgn="t"/>
                      <a:r>
                        <a:rPr lang="ru-RU" sz="2000" b="0" i="0" u="none" strike="noStrike">
                          <a:solidFill>
                            <a:srgbClr val="000000"/>
                          </a:solidFill>
                          <a:latin typeface="Arial"/>
                        </a:rPr>
                        <a:t>3307,75</a:t>
                      </a:r>
                    </a:p>
                  </a:txBody>
                  <a:tcPr marL="9525" marR="9525" marT="9524" marB="0"/>
                </a:tc>
                <a:tc>
                  <a:txBody>
                    <a:bodyPr/>
                    <a:lstStyle/>
                    <a:p>
                      <a:pPr algn="r" fontAlgn="t"/>
                      <a:r>
                        <a:rPr lang="ru-RU" sz="2000" b="0" i="0" u="none" strike="noStrike">
                          <a:solidFill>
                            <a:srgbClr val="000000"/>
                          </a:solidFill>
                          <a:latin typeface="Arial"/>
                        </a:rPr>
                        <a:t>175,53</a:t>
                      </a:r>
                    </a:p>
                  </a:txBody>
                  <a:tcPr marL="9525" marR="9525" marT="9524" marB="0"/>
                </a:tc>
                <a:tc>
                  <a:txBody>
                    <a:bodyPr/>
                    <a:lstStyle/>
                    <a:p>
                      <a:pPr algn="r" fontAlgn="t"/>
                      <a:r>
                        <a:rPr lang="ru-RU" sz="2000" b="0" i="0" u="none" strike="noStrike" dirty="0">
                          <a:solidFill>
                            <a:srgbClr val="000000"/>
                          </a:solidFill>
                          <a:latin typeface="Arial"/>
                        </a:rPr>
                        <a:t>1,55</a:t>
                      </a:r>
                    </a:p>
                  </a:txBody>
                  <a:tcPr marL="9525" marR="9525" marT="9524" marB="0"/>
                </a:tc>
                <a:tc>
                  <a:txBody>
                    <a:bodyPr/>
                    <a:lstStyle/>
                    <a:p>
                      <a:pPr algn="r" fontAlgn="t"/>
                      <a:r>
                        <a:rPr lang="ru-RU" sz="2000" b="0" i="0" u="none" strike="noStrike" dirty="0" smtClean="0">
                          <a:solidFill>
                            <a:srgbClr val="000000"/>
                          </a:solidFill>
                          <a:latin typeface="Arial"/>
                        </a:rPr>
                        <a:t>1011,3</a:t>
                      </a:r>
                      <a:endParaRPr lang="ru-RU" sz="2000" b="0" i="0" u="none" strike="noStrike" dirty="0">
                        <a:solidFill>
                          <a:srgbClr val="000000"/>
                        </a:solidFill>
                        <a:latin typeface="Arial"/>
                      </a:endParaRPr>
                    </a:p>
                  </a:txBody>
                  <a:tcPr marL="9525" marR="9525" marT="9524" marB="0"/>
                </a:tc>
              </a:tr>
              <a:tr h="600849">
                <a:tc>
                  <a:txBody>
                    <a:bodyPr/>
                    <a:lstStyle/>
                    <a:p>
                      <a:r>
                        <a:rPr lang="ru-RU" sz="1800" b="1" dirty="0" smtClean="0"/>
                        <a:t>Модель 4</a:t>
                      </a:r>
                      <a:r>
                        <a:rPr lang="ru-RU" sz="1800" dirty="0" smtClean="0"/>
                        <a:t> (Британия)</a:t>
                      </a:r>
                      <a:endParaRPr lang="ru-RU" sz="1800" dirty="0"/>
                    </a:p>
                  </a:txBody>
                  <a:tcPr marT="45715" marB="45715"/>
                </a:tc>
                <a:tc>
                  <a:txBody>
                    <a:bodyPr/>
                    <a:lstStyle/>
                    <a:p>
                      <a:pPr algn="r" fontAlgn="t"/>
                      <a:r>
                        <a:rPr lang="ru-RU" sz="2000" b="0" i="0" u="none" strike="noStrike">
                          <a:solidFill>
                            <a:srgbClr val="000000"/>
                          </a:solidFill>
                          <a:latin typeface="Arial"/>
                        </a:rPr>
                        <a:t>7769,73</a:t>
                      </a:r>
                    </a:p>
                  </a:txBody>
                  <a:tcPr marL="9525" marR="9525" marT="9524" marB="0"/>
                </a:tc>
                <a:tc>
                  <a:txBody>
                    <a:bodyPr/>
                    <a:lstStyle/>
                    <a:p>
                      <a:pPr algn="r" fontAlgn="t"/>
                      <a:r>
                        <a:rPr lang="ru-RU" sz="2000" b="0" i="0" u="none" strike="noStrike">
                          <a:solidFill>
                            <a:srgbClr val="000000"/>
                          </a:solidFill>
                          <a:latin typeface="Arial"/>
                        </a:rPr>
                        <a:t>150,80</a:t>
                      </a:r>
                    </a:p>
                  </a:txBody>
                  <a:tcPr marL="9525" marR="9525" marT="9524" marB="0"/>
                </a:tc>
                <a:tc>
                  <a:txBody>
                    <a:bodyPr/>
                    <a:lstStyle/>
                    <a:p>
                      <a:pPr algn="r" fontAlgn="t"/>
                      <a:r>
                        <a:rPr lang="ru-RU" sz="2000" b="0" i="0" u="none" strike="noStrike" dirty="0">
                          <a:solidFill>
                            <a:srgbClr val="000000"/>
                          </a:solidFill>
                          <a:latin typeface="Arial"/>
                        </a:rPr>
                        <a:t>1,20</a:t>
                      </a:r>
                    </a:p>
                  </a:txBody>
                  <a:tcPr marL="9525" marR="9525" marT="9524" marB="0"/>
                </a:tc>
                <a:tc>
                  <a:txBody>
                    <a:bodyPr/>
                    <a:lstStyle/>
                    <a:p>
                      <a:pPr algn="r" fontAlgn="t"/>
                      <a:r>
                        <a:rPr lang="ru-RU" sz="2000" b="0" i="0" u="none" strike="noStrike" dirty="0" smtClean="0">
                          <a:solidFill>
                            <a:srgbClr val="000000"/>
                          </a:solidFill>
                          <a:latin typeface="Arial"/>
                        </a:rPr>
                        <a:t>6165,1</a:t>
                      </a:r>
                      <a:endParaRPr lang="ru-RU" sz="2000" b="0" i="0" u="none" strike="noStrike" dirty="0">
                        <a:solidFill>
                          <a:srgbClr val="000000"/>
                        </a:solidFill>
                        <a:latin typeface="Arial"/>
                      </a:endParaRPr>
                    </a:p>
                  </a:txBody>
                  <a:tcPr marL="9525" marR="9525" marT="9524" marB="0"/>
                </a:tc>
              </a:tr>
            </a:tbl>
          </a:graphicData>
        </a:graphic>
      </p:graphicFrame>
    </p:spTree>
    <p:extLst>
      <p:ext uri="{BB962C8B-B14F-4D97-AF65-F5344CB8AC3E}">
        <p14:creationId xmlns:p14="http://schemas.microsoft.com/office/powerpoint/2010/main" val="2663307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ru-RU" dirty="0" smtClean="0"/>
              <a:t>Устранять причины, а не следствия. </a:t>
            </a:r>
          </a:p>
          <a:p>
            <a:r>
              <a:rPr lang="ru-RU" dirty="0" smtClean="0"/>
              <a:t>Проблемно-ориентированный подход </a:t>
            </a:r>
          </a:p>
          <a:p>
            <a:r>
              <a:rPr lang="ru-RU" dirty="0" smtClean="0"/>
              <a:t>Менять организацию и систему стимулов, а не отдельных сотрудников (организация отбирает себе кадры) – поэтому </a:t>
            </a:r>
          </a:p>
          <a:p>
            <a:r>
              <a:rPr lang="ru-RU" dirty="0" smtClean="0"/>
              <a:t>Сокращать ненужные функции, а не общую численность сотрудников</a:t>
            </a:r>
          </a:p>
          <a:p>
            <a:r>
              <a:rPr lang="ru-RU" dirty="0" smtClean="0"/>
              <a:t>Увеличивать удельное, а не общее финансирование</a:t>
            </a:r>
            <a:endParaRPr lang="ru-RU" dirty="0"/>
          </a:p>
        </p:txBody>
      </p:sp>
      <p:sp>
        <p:nvSpPr>
          <p:cNvPr id="4" name="Title 3"/>
          <p:cNvSpPr txBox="1">
            <a:spLocks noGrp="1"/>
          </p:cNvSpPr>
          <p:nvPr>
            <p:ph type="title"/>
          </p:nvPr>
        </p:nvSpPr>
        <p:spPr>
          <a:xfrm>
            <a:off x="1600200" y="251937"/>
            <a:ext cx="6248399" cy="954107"/>
          </a:xfrm>
          <a:prstGeom prst="rect">
            <a:avLst/>
          </a:prstGeom>
          <a:noFill/>
        </p:spPr>
        <p:txBody>
          <a:bodyPr wrap="square" rtlCol="0">
            <a:spAutoFit/>
          </a:bodyPr>
          <a:lstStyle/>
          <a:p>
            <a:r>
              <a:rPr lang="ru-RU" sz="2800" b="1" dirty="0" smtClean="0"/>
              <a:t>Принципы формирования концепции реформирования</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276357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14400"/>
            <a:ext cx="8001000" cy="3139321"/>
          </a:xfrm>
          <a:prstGeom prst="rect">
            <a:avLst/>
          </a:prstGeom>
          <a:noFill/>
        </p:spPr>
        <p:txBody>
          <a:bodyPr wrap="square" rtlCol="0">
            <a:spAutoFit/>
          </a:bodyPr>
          <a:lstStyle/>
          <a:p>
            <a:pPr algn="ctr"/>
            <a:r>
              <a:rPr lang="ru-RU" sz="6600" b="1" dirty="0" smtClean="0"/>
              <a:t>Реформирование правоохранительных органов</a:t>
            </a:r>
            <a:endParaRPr lang="en-US" sz="6600" b="1" dirty="0"/>
          </a:p>
        </p:txBody>
      </p:sp>
      <p:sp>
        <p:nvSpPr>
          <p:cNvPr id="5" name="Номер слайда 4"/>
          <p:cNvSpPr>
            <a:spLocks noGrp="1"/>
          </p:cNvSpPr>
          <p:nvPr>
            <p:ph type="sldNum" sz="quarter" idx="12"/>
          </p:nvPr>
        </p:nvSpPr>
        <p:spPr/>
        <p:txBody>
          <a:bodyPr/>
          <a:lstStyle/>
          <a:p>
            <a:fld id="{B6F15528-21DE-4FAA-801E-634DDDAF4B2B}" type="slidenum">
              <a:rPr lang="en-US" smtClean="0"/>
              <a:pPr/>
              <a:t>33</a:t>
            </a:fld>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362698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mtClean="0"/>
              <a:t>Принципы реформирования</a:t>
            </a:r>
            <a:endParaRPr lang="ru-RU" dirty="0"/>
          </a:p>
        </p:txBody>
      </p:sp>
      <p:sp>
        <p:nvSpPr>
          <p:cNvPr id="6" name="Номер слайда 5"/>
          <p:cNvSpPr>
            <a:spLocks noGrp="1"/>
          </p:cNvSpPr>
          <p:nvPr>
            <p:ph type="sldNum" sz="quarter" idx="12"/>
          </p:nvPr>
        </p:nvSpPr>
        <p:spPr/>
        <p:txBody>
          <a:bodyPr/>
          <a:lstStyle/>
          <a:p>
            <a:fld id="{B6F15528-21DE-4FAA-801E-634DDDAF4B2B}" type="slidenum">
              <a:rPr lang="en-US" smtClean="0"/>
              <a:pPr/>
              <a:t>34</a:t>
            </a:fld>
            <a:endParaRPr 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Объект 3"/>
          <p:cNvSpPr>
            <a:spLocks noGrp="1"/>
          </p:cNvSpPr>
          <p:nvPr>
            <p:ph idx="1"/>
          </p:nvPr>
        </p:nvSpPr>
        <p:spPr>
          <a:xfrm>
            <a:off x="457200" y="1219200"/>
            <a:ext cx="8229600" cy="5029200"/>
          </a:xfrm>
        </p:spPr>
        <p:txBody>
          <a:bodyPr>
            <a:normAutofit fontScale="92500" lnSpcReduction="10000"/>
          </a:bodyPr>
          <a:lstStyle/>
          <a:p>
            <a:pPr lvl="0"/>
            <a:r>
              <a:rPr lang="ru-RU" dirty="0"/>
              <a:t>Отсутствие дополнительных бюджетных </a:t>
            </a:r>
            <a:r>
              <a:rPr lang="ru-RU" dirty="0" smtClean="0"/>
              <a:t>затрат (реформа за счет экономии средств)</a:t>
            </a:r>
            <a:endParaRPr lang="ru-RU" dirty="0"/>
          </a:p>
          <a:p>
            <a:pPr lvl="0"/>
            <a:r>
              <a:rPr lang="ru-RU" dirty="0"/>
              <a:t>Отказ от модели «всех уволим и наймем новых»</a:t>
            </a:r>
          </a:p>
          <a:p>
            <a:pPr lvl="0"/>
            <a:r>
              <a:rPr lang="ru-RU" dirty="0"/>
              <a:t>Возможность пошагового </a:t>
            </a:r>
            <a:r>
              <a:rPr lang="ru-RU" dirty="0" smtClean="0"/>
              <a:t>выполнения </a:t>
            </a:r>
            <a:r>
              <a:rPr lang="ru-RU" dirty="0"/>
              <a:t>реализации отдельных блоков</a:t>
            </a:r>
          </a:p>
          <a:p>
            <a:pPr lvl="0"/>
            <a:r>
              <a:rPr lang="ru-RU" dirty="0" smtClean="0"/>
              <a:t>Последовательность и сроки (2-3 года)</a:t>
            </a:r>
            <a:endParaRPr lang="ru-RU" dirty="0"/>
          </a:p>
          <a:p>
            <a:pPr lvl="0"/>
            <a:r>
              <a:rPr lang="ru-RU" dirty="0"/>
              <a:t>Комплексное решение системных проблем </a:t>
            </a:r>
            <a:r>
              <a:rPr lang="ru-RU" dirty="0" smtClean="0"/>
              <a:t>(все меры связаны друг с другом и игнорирование одних приведет к искажению других)</a:t>
            </a:r>
            <a:endParaRPr lang="ru-RU" dirty="0"/>
          </a:p>
        </p:txBody>
      </p:sp>
    </p:spTree>
    <p:extLst>
      <p:ext uri="{BB962C8B-B14F-4D97-AF65-F5344CB8AC3E}">
        <p14:creationId xmlns:p14="http://schemas.microsoft.com/office/powerpoint/2010/main" val="3665998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Направления реформирования</a:t>
            </a:r>
            <a:endParaRPr lang="ru-RU" dirty="0"/>
          </a:p>
        </p:txBody>
      </p:sp>
      <p:sp>
        <p:nvSpPr>
          <p:cNvPr id="6" name="Номер слайда 5"/>
          <p:cNvSpPr>
            <a:spLocks noGrp="1"/>
          </p:cNvSpPr>
          <p:nvPr>
            <p:ph type="sldNum" sz="quarter" idx="12"/>
          </p:nvPr>
        </p:nvSpPr>
        <p:spPr/>
        <p:txBody>
          <a:bodyPr/>
          <a:lstStyle/>
          <a:p>
            <a:fld id="{B6F15528-21DE-4FAA-801E-634DDDAF4B2B}" type="slidenum">
              <a:rPr lang="en-US" smtClean="0"/>
              <a:pPr/>
              <a:t>35</a:t>
            </a:fld>
            <a:endParaRPr 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Объект 2"/>
          <p:cNvSpPr>
            <a:spLocks noGrp="1"/>
          </p:cNvSpPr>
          <p:nvPr>
            <p:ph idx="1"/>
          </p:nvPr>
        </p:nvSpPr>
        <p:spPr/>
        <p:txBody>
          <a:bodyPr>
            <a:normAutofit fontScale="77500" lnSpcReduction="20000"/>
          </a:bodyPr>
          <a:lstStyle/>
          <a:p>
            <a:r>
              <a:rPr lang="ru-RU" b="1" dirty="0" smtClean="0"/>
              <a:t>Оптимизация уровней управления полицией (децентрализация)</a:t>
            </a:r>
            <a:r>
              <a:rPr lang="ru-RU" dirty="0" smtClean="0"/>
              <a:t>; </a:t>
            </a:r>
            <a:r>
              <a:rPr lang="ru-RU" dirty="0"/>
              <a:t>приближение функции охраны общественного порядка к населению, интересам муниципалитетов и субъектов федерации; повышение подотчетности полиции перед гражданами</a:t>
            </a:r>
            <a:r>
              <a:rPr lang="ru-RU" dirty="0" smtClean="0"/>
              <a:t>.</a:t>
            </a:r>
          </a:p>
          <a:p>
            <a:r>
              <a:rPr lang="ru-RU" b="1" dirty="0"/>
              <a:t>Упразднение непрофильных функций</a:t>
            </a:r>
            <a:r>
              <a:rPr lang="ru-RU" dirty="0"/>
              <a:t> и подразделений, и за счет этого сокращение численности полиции до уровня, соответствующего современным государствам, с одновременным повышением удельного финансирования</a:t>
            </a:r>
            <a:r>
              <a:rPr lang="ru-RU" dirty="0" smtClean="0"/>
              <a:t>.</a:t>
            </a:r>
          </a:p>
          <a:p>
            <a:r>
              <a:rPr lang="ru-RU" b="1" dirty="0"/>
              <a:t>Изменение организационной структуры, систем оценки</a:t>
            </a:r>
            <a:r>
              <a:rPr lang="ru-RU" dirty="0"/>
              <a:t> работы правоохранительных ведомств, подотчетности и гражданского контроля.</a:t>
            </a:r>
          </a:p>
        </p:txBody>
      </p:sp>
    </p:spTree>
    <p:extLst>
      <p:ext uri="{BB962C8B-B14F-4D97-AF65-F5344CB8AC3E}">
        <p14:creationId xmlns:p14="http://schemas.microsoft.com/office/powerpoint/2010/main" val="7444649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9473" y="1103531"/>
            <a:ext cx="5784850" cy="408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457200"/>
            <a:ext cx="7467600" cy="523220"/>
          </a:xfrm>
          <a:prstGeom prst="rect">
            <a:avLst/>
          </a:prstGeom>
          <a:noFill/>
        </p:spPr>
        <p:txBody>
          <a:bodyPr wrap="square" rtlCol="0">
            <a:spAutoFit/>
          </a:bodyPr>
          <a:lstStyle/>
          <a:p>
            <a:pPr algn="ctr"/>
            <a:r>
              <a:rPr lang="ru-RU" sz="2800" b="1" dirty="0" smtClean="0"/>
              <a:t>Функции правоохранительных органов</a:t>
            </a:r>
            <a:endParaRPr lang="en-US" sz="2800" b="1" dirty="0"/>
          </a:p>
        </p:txBody>
      </p:sp>
      <p:sp>
        <p:nvSpPr>
          <p:cNvPr id="3" name="Номер слайда 2"/>
          <p:cNvSpPr>
            <a:spLocks noGrp="1"/>
          </p:cNvSpPr>
          <p:nvPr>
            <p:ph type="sldNum" sz="quarter" idx="12"/>
          </p:nvPr>
        </p:nvSpPr>
        <p:spPr/>
        <p:txBody>
          <a:bodyPr/>
          <a:lstStyle/>
          <a:p>
            <a:fld id="{B6F15528-21DE-4FAA-801E-634DDDAF4B2B}" type="slidenum">
              <a:rPr lang="en-US" smtClean="0"/>
              <a:pPr/>
              <a:t>36</a:t>
            </a:fld>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333131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9474"/>
            <a:ext cx="8950401" cy="628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4386212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7772400" cy="3046988"/>
          </a:xfrm>
          <a:prstGeom prst="rect">
            <a:avLst/>
          </a:prstGeom>
          <a:noFill/>
        </p:spPr>
        <p:txBody>
          <a:bodyPr wrap="square" rtlCol="0">
            <a:spAutoFit/>
          </a:bodyPr>
          <a:lstStyle/>
          <a:p>
            <a:pPr algn="ctr"/>
            <a:r>
              <a:rPr lang="ru-RU" sz="4800" b="1" dirty="0" smtClean="0"/>
              <a:t>1. Выделение специализированных функций и создание новых ведомств</a:t>
            </a:r>
            <a:endParaRPr lang="en-US" sz="4800" b="1" dirty="0"/>
          </a:p>
        </p:txBody>
      </p:sp>
      <p:sp>
        <p:nvSpPr>
          <p:cNvPr id="5" name="Номер слайда 4"/>
          <p:cNvSpPr>
            <a:spLocks noGrp="1"/>
          </p:cNvSpPr>
          <p:nvPr>
            <p:ph type="sldNum" sz="quarter" idx="12"/>
          </p:nvPr>
        </p:nvSpPr>
        <p:spPr/>
        <p:txBody>
          <a:bodyPr/>
          <a:lstStyle/>
          <a:p>
            <a:fld id="{B6F15528-21DE-4FAA-801E-634DDDAF4B2B}" type="slidenum">
              <a:rPr lang="en-US" smtClean="0"/>
              <a:pPr/>
              <a:t>38</a:t>
            </a:fld>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192766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1" y="228600"/>
            <a:ext cx="8686800" cy="612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B6F15528-21DE-4FAA-801E-634DDDAF4B2B}" type="slidenum">
              <a:rPr lang="en-US" smtClean="0"/>
              <a:pPr/>
              <a:t>39</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23171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Arrow 12"/>
          <p:cNvSpPr/>
          <p:nvPr/>
        </p:nvSpPr>
        <p:spPr>
          <a:xfrm>
            <a:off x="6019800" y="4495800"/>
            <a:ext cx="1371600" cy="10668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2" name="Down Arrow 11"/>
          <p:cNvSpPr/>
          <p:nvPr/>
        </p:nvSpPr>
        <p:spPr>
          <a:xfrm>
            <a:off x="3200400" y="3200400"/>
            <a:ext cx="1371600" cy="10668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1" name="Down Arrow 10"/>
          <p:cNvSpPr/>
          <p:nvPr/>
        </p:nvSpPr>
        <p:spPr>
          <a:xfrm>
            <a:off x="4953000" y="2514600"/>
            <a:ext cx="1371600" cy="10668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0" name="Down Arrow 9"/>
          <p:cNvSpPr/>
          <p:nvPr/>
        </p:nvSpPr>
        <p:spPr>
          <a:xfrm>
            <a:off x="7162800" y="1295400"/>
            <a:ext cx="1371600" cy="10668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7" name="Заголовок 6"/>
          <p:cNvSpPr>
            <a:spLocks noGrp="1"/>
          </p:cNvSpPr>
          <p:nvPr>
            <p:ph type="title"/>
          </p:nvPr>
        </p:nvSpPr>
        <p:spPr>
          <a:xfrm>
            <a:off x="457200" y="228600"/>
            <a:ext cx="8458200" cy="944562"/>
          </a:xfrm>
        </p:spPr>
        <p:txBody>
          <a:bodyPr>
            <a:normAutofit fontScale="90000"/>
          </a:bodyPr>
          <a:lstStyle/>
          <a:p>
            <a:r>
              <a:rPr lang="ru-RU" sz="2700" dirty="0" smtClean="0"/>
              <a:t>Классические каноны социологического исследования: </a:t>
            </a:r>
            <a:r>
              <a:rPr lang="ru-RU" sz="2200" b="1" dirty="0" smtClean="0"/>
              <a:t>организации — внутренние и внешние стимулы — практики функционирования. </a:t>
            </a:r>
          </a:p>
        </p:txBody>
      </p:sp>
      <p:sp>
        <p:nvSpPr>
          <p:cNvPr id="8" name="Объект 7"/>
          <p:cNvSpPr>
            <a:spLocks noGrp="1"/>
          </p:cNvSpPr>
          <p:nvPr>
            <p:ph idx="1"/>
          </p:nvPr>
        </p:nvSpPr>
        <p:spPr>
          <a:xfrm>
            <a:off x="457200" y="1295400"/>
            <a:ext cx="8534400" cy="4830763"/>
          </a:xfrm>
        </p:spPr>
        <p:txBody>
          <a:bodyPr>
            <a:normAutofit fontScale="70000" lnSpcReduction="20000"/>
          </a:bodyPr>
          <a:lstStyle/>
          <a:p>
            <a:pPr lvl="0"/>
            <a:r>
              <a:rPr lang="ru-RU" dirty="0" smtClean="0"/>
              <a:t>Общее понимание уголовного преследования, </a:t>
            </a:r>
            <a:r>
              <a:rPr lang="ru-RU" dirty="0"/>
              <a:t>как функции государства, и признание принципа – «наказание только после соблюдения процедуры/суда</a:t>
            </a:r>
            <a:r>
              <a:rPr lang="ru-RU" dirty="0" smtClean="0"/>
              <a:t>» (право)</a:t>
            </a:r>
            <a:endParaRPr lang="ru-RU" dirty="0"/>
          </a:p>
          <a:p>
            <a:pPr lvl="0"/>
            <a:r>
              <a:rPr lang="ru-RU" i="1" dirty="0"/>
              <a:t>Система уголовного преследования, закрепленная в национальном </a:t>
            </a:r>
            <a:r>
              <a:rPr lang="ru-RU" i="1" dirty="0" smtClean="0"/>
              <a:t>законодательстве (право)</a:t>
            </a:r>
            <a:endParaRPr lang="ru-RU" dirty="0"/>
          </a:p>
          <a:p>
            <a:pPr lvl="0"/>
            <a:r>
              <a:rPr lang="ru-RU" i="1" dirty="0"/>
              <a:t>Органы, созданные в стране, для осуществления уголовного </a:t>
            </a:r>
            <a:r>
              <a:rPr lang="ru-RU" i="1" dirty="0" smtClean="0"/>
              <a:t>преследования (социология)</a:t>
            </a:r>
            <a:endParaRPr lang="ru-RU" dirty="0"/>
          </a:p>
          <a:p>
            <a:pPr lvl="0"/>
            <a:r>
              <a:rPr lang="ru-RU" i="1" dirty="0"/>
              <a:t>Организационная структура внутри этих </a:t>
            </a:r>
            <a:r>
              <a:rPr lang="ru-RU" i="1" dirty="0" smtClean="0"/>
              <a:t>органов (социология и экономика организаций)</a:t>
            </a:r>
            <a:endParaRPr lang="ru-RU" dirty="0"/>
          </a:p>
          <a:p>
            <a:pPr lvl="0"/>
            <a:r>
              <a:rPr lang="ru-RU" i="1" dirty="0"/>
              <a:t>Система оценок работы и мотивации, созданные в </a:t>
            </a:r>
            <a:r>
              <a:rPr lang="ru-RU" i="1" dirty="0" smtClean="0"/>
              <a:t>организации (бюрократия)</a:t>
            </a:r>
            <a:endParaRPr lang="ru-RU" dirty="0"/>
          </a:p>
          <a:p>
            <a:pPr lvl="0"/>
            <a:r>
              <a:rPr lang="ru-RU" i="1" u="sng" dirty="0">
                <a:effectLst>
                  <a:outerShdw blurRad="38100" dist="38100" dir="2700000" algn="tl">
                    <a:srgbClr val="000000">
                      <a:alpha val="43137"/>
                    </a:srgbClr>
                  </a:outerShdw>
                </a:effectLst>
              </a:rPr>
              <a:t>Организационная/корпоративная культура</a:t>
            </a:r>
            <a:endParaRPr lang="ru-RU" u="sng" dirty="0">
              <a:effectLst>
                <a:outerShdw blurRad="38100" dist="38100" dir="2700000" algn="tl">
                  <a:srgbClr val="000000">
                    <a:alpha val="43137"/>
                  </a:srgbClr>
                </a:outerShdw>
              </a:effectLst>
            </a:endParaRPr>
          </a:p>
          <a:p>
            <a:pPr lvl="0"/>
            <a:r>
              <a:rPr lang="ru-RU" dirty="0"/>
              <a:t>Люди – кадровый состав, откуда пришли, какие ценности есть, как высок </a:t>
            </a:r>
            <a:r>
              <a:rPr lang="ru-RU" dirty="0" smtClean="0"/>
              <a:t>профессионализм</a:t>
            </a:r>
            <a:endParaRPr lang="ru-RU" dirty="0"/>
          </a:p>
          <a:p>
            <a:pPr lvl="0"/>
            <a:r>
              <a:rPr lang="ru-RU" i="1" dirty="0"/>
              <a:t>Социальные практики при расследовании </a:t>
            </a:r>
            <a:r>
              <a:rPr lang="ru-RU" i="1" dirty="0" smtClean="0"/>
              <a:t>УД</a:t>
            </a:r>
            <a:endParaRPr lang="ru-RU" dirty="0"/>
          </a:p>
          <a:p>
            <a:endParaRPr lang="ru-RU" i="1" dirty="0" smtClean="0"/>
          </a:p>
        </p:txBody>
      </p:sp>
      <p:pic>
        <p:nvPicPr>
          <p:cNvPr id="5" name="Picture 4" descr="logo_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6223562"/>
            <a:ext cx="2096532"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2430" y="6223562"/>
            <a:ext cx="1930970"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Номер слайда 8"/>
          <p:cNvSpPr>
            <a:spLocks noGrp="1"/>
          </p:cNvSpPr>
          <p:nvPr>
            <p:ph type="sldNum" sz="quarter" idx="12"/>
          </p:nvPr>
        </p:nvSpPr>
        <p:spPr/>
        <p:txBody>
          <a:bodyPr/>
          <a:lstStyle/>
          <a:p>
            <a:fld id="{B6F15528-21DE-4FAA-801E-634DDDAF4B2B}" type="slidenum">
              <a:rPr lang="en-US" smtClean="0"/>
              <a:pPr/>
              <a:t>4</a:t>
            </a:fld>
            <a:endParaRPr lang="en-US" dirty="0"/>
          </a:p>
        </p:txBody>
      </p:sp>
      <p:sp>
        <p:nvSpPr>
          <p:cNvPr id="15" name="Right Arrow 14"/>
          <p:cNvSpPr/>
          <p:nvPr/>
        </p:nvSpPr>
        <p:spPr>
          <a:xfrm>
            <a:off x="990600" y="5715000"/>
            <a:ext cx="6629400" cy="5334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16" name="Right Arrow 15"/>
          <p:cNvSpPr/>
          <p:nvPr/>
        </p:nvSpPr>
        <p:spPr>
          <a:xfrm>
            <a:off x="762000" y="5791200"/>
            <a:ext cx="7010400" cy="5334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19" name="Oval 18"/>
          <p:cNvSpPr/>
          <p:nvPr/>
        </p:nvSpPr>
        <p:spPr>
          <a:xfrm>
            <a:off x="7848600" y="5715000"/>
            <a:ext cx="1295400" cy="6858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Приговор</a:t>
            </a:r>
            <a:endParaRPr lang="ru-RU" sz="1400" dirty="0"/>
          </a:p>
        </p:txBody>
      </p:sp>
      <p:sp>
        <p:nvSpPr>
          <p:cNvPr id="17" name="Right Arrow 16"/>
          <p:cNvSpPr/>
          <p:nvPr/>
        </p:nvSpPr>
        <p:spPr>
          <a:xfrm>
            <a:off x="990600" y="5867400"/>
            <a:ext cx="7162800" cy="5334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Фактическая «траектория» уголовных дел</a:t>
            </a:r>
            <a:endParaRPr lang="ru-RU" dirty="0"/>
          </a:p>
        </p:txBody>
      </p:sp>
      <p:sp>
        <p:nvSpPr>
          <p:cNvPr id="18" name="Oval 17"/>
          <p:cNvSpPr/>
          <p:nvPr/>
        </p:nvSpPr>
        <p:spPr>
          <a:xfrm>
            <a:off x="0" y="5791200"/>
            <a:ext cx="2057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«Преступление»</a:t>
            </a:r>
            <a:endParaRPr lang="ru-RU" sz="1400" dirty="0"/>
          </a:p>
        </p:txBody>
      </p:sp>
    </p:spTree>
    <p:extLst>
      <p:ext uri="{BB962C8B-B14F-4D97-AF65-F5344CB8AC3E}">
        <p14:creationId xmlns:p14="http://schemas.microsoft.com/office/powerpoint/2010/main" val="9563799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315" t="16778" r="1980" b="39533"/>
          <a:stretch/>
        </p:blipFill>
        <p:spPr bwMode="auto">
          <a:xfrm>
            <a:off x="37721" y="609600"/>
            <a:ext cx="9106279" cy="464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352800" y="2947874"/>
            <a:ext cx="5791200" cy="2554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721" y="211282"/>
            <a:ext cx="3048000" cy="2150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Номер слайда 2"/>
          <p:cNvSpPr>
            <a:spLocks noGrp="1"/>
          </p:cNvSpPr>
          <p:nvPr>
            <p:ph type="sldNum" sz="quarter" idx="12"/>
          </p:nvPr>
        </p:nvSpPr>
        <p:spPr/>
        <p:txBody>
          <a:bodyPr/>
          <a:lstStyle/>
          <a:p>
            <a:fld id="{B6F15528-21DE-4FAA-801E-634DDDAF4B2B}" type="slidenum">
              <a:rPr lang="en-US" smtClean="0"/>
              <a:pPr/>
              <a:t>40</a:t>
            </a:fld>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231717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362200"/>
            <a:ext cx="7772400" cy="2308324"/>
          </a:xfrm>
          <a:prstGeom prst="rect">
            <a:avLst/>
          </a:prstGeom>
          <a:noFill/>
        </p:spPr>
        <p:txBody>
          <a:bodyPr wrap="square" rtlCol="0">
            <a:spAutoFit/>
          </a:bodyPr>
          <a:lstStyle/>
          <a:p>
            <a:pPr algn="ctr"/>
            <a:r>
              <a:rPr lang="ru-RU" sz="4800" b="1" dirty="0" smtClean="0"/>
              <a:t>2. Создание трехуровневой полиции</a:t>
            </a:r>
          </a:p>
          <a:p>
            <a:pPr algn="ctr"/>
            <a:endParaRPr lang="ru-RU" sz="4800" b="1" dirty="0"/>
          </a:p>
        </p:txBody>
      </p:sp>
      <p:sp>
        <p:nvSpPr>
          <p:cNvPr id="5" name="Номер слайда 4"/>
          <p:cNvSpPr>
            <a:spLocks noGrp="1"/>
          </p:cNvSpPr>
          <p:nvPr>
            <p:ph type="sldNum" sz="quarter" idx="12"/>
          </p:nvPr>
        </p:nvSpPr>
        <p:spPr/>
        <p:txBody>
          <a:bodyPr/>
          <a:lstStyle/>
          <a:p>
            <a:fld id="{B6F15528-21DE-4FAA-801E-634DDDAF4B2B}" type="slidenum">
              <a:rPr lang="en-US" smtClean="0"/>
              <a:pPr/>
              <a:t>41</a:t>
            </a:fld>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4203619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
            <a:ext cx="9144000" cy="630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fld id="{B6F15528-21DE-4FAA-801E-634DDDAF4B2B}" type="slidenum">
              <a:rPr lang="en-US" smtClean="0"/>
              <a:pPr/>
              <a:t>42</a:t>
            </a:fld>
            <a:endParaRPr lang="en-US"/>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2177615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676400"/>
            <a:ext cx="7772400" cy="2554545"/>
          </a:xfrm>
          <a:prstGeom prst="rect">
            <a:avLst/>
          </a:prstGeom>
          <a:noFill/>
        </p:spPr>
        <p:txBody>
          <a:bodyPr wrap="square" rtlCol="0">
            <a:spAutoFit/>
          </a:bodyPr>
          <a:lstStyle/>
          <a:p>
            <a:pPr algn="ctr"/>
            <a:r>
              <a:rPr lang="ru-RU" sz="4000" b="1" dirty="0" smtClean="0"/>
              <a:t>2. Оптимизация уровней управления</a:t>
            </a:r>
          </a:p>
          <a:p>
            <a:pPr algn="ctr"/>
            <a:endParaRPr lang="ru-RU" sz="4000" b="1" dirty="0"/>
          </a:p>
          <a:p>
            <a:pPr algn="ctr"/>
            <a:r>
              <a:rPr lang="ru-RU" sz="4000" b="1" dirty="0" smtClean="0"/>
              <a:t>А) Муниципальная полиция</a:t>
            </a:r>
            <a:endParaRPr lang="en-US" sz="4000" b="1" dirty="0"/>
          </a:p>
        </p:txBody>
      </p:sp>
      <p:sp>
        <p:nvSpPr>
          <p:cNvPr id="5" name="Номер слайда 4"/>
          <p:cNvSpPr>
            <a:spLocks noGrp="1"/>
          </p:cNvSpPr>
          <p:nvPr>
            <p:ph type="sldNum" sz="quarter" idx="12"/>
          </p:nvPr>
        </p:nvSpPr>
        <p:spPr/>
        <p:txBody>
          <a:bodyPr/>
          <a:lstStyle/>
          <a:p>
            <a:fld id="{B6F15528-21DE-4FAA-801E-634DDDAF4B2B}" type="slidenum">
              <a:rPr lang="en-US" smtClean="0"/>
              <a:pPr/>
              <a:t>43</a:t>
            </a:fld>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5010922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6F15528-21DE-4FAA-801E-634DDDAF4B2B}" type="slidenum">
              <a:rPr lang="en-US" smtClean="0"/>
              <a:pPr/>
              <a:t>44</a:t>
            </a:fld>
            <a:endParaRPr lang="en-US"/>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6" name="Picture 2" descr="C:\Users\Acer\Desktop\Реформа. Перед публикацией\Рисунки\муниципальная полиция чб рис.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940" y="914400"/>
            <a:ext cx="8584948" cy="487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5013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752600"/>
            <a:ext cx="7772400" cy="2554545"/>
          </a:xfrm>
          <a:prstGeom prst="rect">
            <a:avLst/>
          </a:prstGeom>
          <a:noFill/>
        </p:spPr>
        <p:txBody>
          <a:bodyPr wrap="square" rtlCol="0">
            <a:spAutoFit/>
          </a:bodyPr>
          <a:lstStyle/>
          <a:p>
            <a:pPr algn="ctr"/>
            <a:r>
              <a:rPr lang="ru-RU" sz="4000" b="1" dirty="0" smtClean="0"/>
              <a:t>2. Оптимизация уровней управления</a:t>
            </a:r>
          </a:p>
          <a:p>
            <a:pPr algn="ctr"/>
            <a:endParaRPr lang="ru-RU" sz="4000" b="1" dirty="0"/>
          </a:p>
          <a:p>
            <a:pPr algn="ctr"/>
            <a:r>
              <a:rPr lang="ru-RU" sz="4000" b="1" dirty="0" smtClean="0"/>
              <a:t>Б) Региональная полиция</a:t>
            </a:r>
            <a:endParaRPr lang="en-US" sz="4000" b="1" dirty="0"/>
          </a:p>
        </p:txBody>
      </p:sp>
      <p:sp>
        <p:nvSpPr>
          <p:cNvPr id="3" name="Номер слайда 2"/>
          <p:cNvSpPr>
            <a:spLocks noGrp="1"/>
          </p:cNvSpPr>
          <p:nvPr>
            <p:ph type="sldNum" sz="quarter" idx="12"/>
          </p:nvPr>
        </p:nvSpPr>
        <p:spPr/>
        <p:txBody>
          <a:bodyPr/>
          <a:lstStyle/>
          <a:p>
            <a:fld id="{B6F15528-21DE-4FAA-801E-634DDDAF4B2B}" type="slidenum">
              <a:rPr lang="en-US" smtClean="0"/>
              <a:pPr/>
              <a:t>45</a:t>
            </a:fld>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5771489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региональная полиция_цвет_рис.4.JPG"/>
          <p:cNvPicPr>
            <a:picLocks noChangeAspect="1"/>
          </p:cNvPicPr>
          <p:nvPr/>
        </p:nvPicPr>
        <p:blipFill>
          <a:blip r:embed="rId2" cstate="print"/>
          <a:stretch>
            <a:fillRect/>
          </a:stretch>
        </p:blipFill>
        <p:spPr>
          <a:xfrm>
            <a:off x="304800" y="0"/>
            <a:ext cx="8686800" cy="6424901"/>
          </a:xfrm>
          <a:prstGeom prst="rect">
            <a:avLst/>
          </a:prstGeom>
        </p:spPr>
      </p:pic>
      <p:sp>
        <p:nvSpPr>
          <p:cNvPr id="2" name="Номер слайда 1"/>
          <p:cNvSpPr>
            <a:spLocks noGrp="1"/>
          </p:cNvSpPr>
          <p:nvPr>
            <p:ph type="sldNum" sz="quarter" idx="12"/>
          </p:nvPr>
        </p:nvSpPr>
        <p:spPr/>
        <p:txBody>
          <a:bodyPr/>
          <a:lstStyle/>
          <a:p>
            <a:fld id="{B6F15528-21DE-4FAA-801E-634DDDAF4B2B}" type="slidenum">
              <a:rPr lang="en-US" smtClean="0"/>
              <a:pPr/>
              <a:t>46</a:t>
            </a:fld>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27760"/>
            <a:ext cx="1066800" cy="83023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8274365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676400"/>
            <a:ext cx="7772400" cy="2554545"/>
          </a:xfrm>
          <a:prstGeom prst="rect">
            <a:avLst/>
          </a:prstGeom>
          <a:noFill/>
        </p:spPr>
        <p:txBody>
          <a:bodyPr wrap="square" rtlCol="0">
            <a:spAutoFit/>
          </a:bodyPr>
          <a:lstStyle/>
          <a:p>
            <a:pPr algn="ctr"/>
            <a:r>
              <a:rPr lang="ru-RU" sz="4000" b="1" dirty="0" smtClean="0"/>
              <a:t>2. Оптимизация уровней управления</a:t>
            </a:r>
          </a:p>
          <a:p>
            <a:pPr algn="ctr"/>
            <a:endParaRPr lang="ru-RU" sz="4000" b="1" dirty="0"/>
          </a:p>
          <a:p>
            <a:pPr algn="ctr"/>
            <a:r>
              <a:rPr lang="ru-RU" sz="4000" b="1" dirty="0"/>
              <a:t>В</a:t>
            </a:r>
            <a:r>
              <a:rPr lang="ru-RU" sz="4000" b="1" dirty="0" smtClean="0"/>
              <a:t>) Федеральная полиция</a:t>
            </a:r>
            <a:endParaRPr lang="en-US" sz="4000" b="1" dirty="0"/>
          </a:p>
        </p:txBody>
      </p:sp>
      <p:sp>
        <p:nvSpPr>
          <p:cNvPr id="5" name="Номер слайда 4"/>
          <p:cNvSpPr>
            <a:spLocks noGrp="1"/>
          </p:cNvSpPr>
          <p:nvPr>
            <p:ph type="sldNum" sz="quarter" idx="12"/>
          </p:nvPr>
        </p:nvSpPr>
        <p:spPr/>
        <p:txBody>
          <a:bodyPr/>
          <a:lstStyle/>
          <a:p>
            <a:fld id="{B6F15528-21DE-4FAA-801E-634DDDAF4B2B}" type="slidenum">
              <a:rPr lang="en-US" smtClean="0"/>
              <a:pPr/>
              <a:t>47</a:t>
            </a:fld>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5771489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8"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81000"/>
            <a:ext cx="8157692" cy="5635518"/>
          </a:xfrm>
          <a:prstGeom prst="rect">
            <a:avLst/>
          </a:prstGeom>
          <a:noFill/>
          <a:extLst>
            <a:ext uri="{909E8E84-426E-40DD-AFC4-6F175D3DCCD1}">
              <a14:hiddenFill xmlns:a14="http://schemas.microsoft.com/office/drawing/2010/main">
                <a:solidFill>
                  <a:srgbClr val="FFFFFF"/>
                </a:solidFill>
              </a14:hiddenFill>
            </a:ext>
          </a:extLst>
        </p:spPr>
      </p:pic>
      <p:pic>
        <p:nvPicPr>
          <p:cNvPr id="4121"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990600"/>
            <a:ext cx="9144000" cy="101429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2645866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362200"/>
            <a:ext cx="7772400" cy="1569660"/>
          </a:xfrm>
          <a:prstGeom prst="rect">
            <a:avLst/>
          </a:prstGeom>
          <a:noFill/>
        </p:spPr>
        <p:txBody>
          <a:bodyPr wrap="square" rtlCol="0">
            <a:spAutoFit/>
          </a:bodyPr>
          <a:lstStyle/>
          <a:p>
            <a:pPr algn="ctr"/>
            <a:r>
              <a:rPr lang="ru-RU" sz="4800" b="1" dirty="0" smtClean="0"/>
              <a:t>3. Освобождение от непрофильных функций</a:t>
            </a:r>
            <a:endParaRPr lang="en-US" sz="4800" b="1" dirty="0"/>
          </a:p>
        </p:txBody>
      </p:sp>
      <p:sp>
        <p:nvSpPr>
          <p:cNvPr id="5" name="Номер слайда 4"/>
          <p:cNvSpPr>
            <a:spLocks noGrp="1"/>
          </p:cNvSpPr>
          <p:nvPr>
            <p:ph type="sldNum" sz="quarter" idx="12"/>
          </p:nvPr>
        </p:nvSpPr>
        <p:spPr/>
        <p:txBody>
          <a:bodyPr/>
          <a:lstStyle/>
          <a:p>
            <a:fld id="{B6F15528-21DE-4FAA-801E-634DDDAF4B2B}" type="slidenum">
              <a:rPr lang="en-US" smtClean="0"/>
              <a:pPr/>
              <a:t>49</a:t>
            </a:fld>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571230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a:xfrm>
            <a:off x="2267744" y="4077072"/>
            <a:ext cx="6480720" cy="165618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38" name="TextBox 37"/>
          <p:cNvSpPr txBox="1"/>
          <p:nvPr/>
        </p:nvSpPr>
        <p:spPr>
          <a:xfrm>
            <a:off x="4427984" y="3645024"/>
            <a:ext cx="2391232" cy="646331"/>
          </a:xfrm>
          <a:prstGeom prst="rect">
            <a:avLst/>
          </a:prstGeom>
          <a:noFill/>
        </p:spPr>
        <p:txBody>
          <a:bodyPr wrap="none" rtlCol="0">
            <a:spAutoFit/>
          </a:bodyPr>
          <a:lstStyle/>
          <a:p>
            <a:r>
              <a:rPr lang="ru-RU" dirty="0" smtClean="0"/>
              <a:t>Сфера с «гарантиями»</a:t>
            </a:r>
          </a:p>
          <a:p>
            <a:pPr algn="ctr"/>
            <a:r>
              <a:rPr lang="ru-RU" dirty="0" smtClean="0"/>
              <a:t>прав</a:t>
            </a:r>
            <a:endParaRPr lang="ru-RU" dirty="0"/>
          </a:p>
        </p:txBody>
      </p:sp>
      <p:cxnSp>
        <p:nvCxnSpPr>
          <p:cNvPr id="29" name="Прямая соединительная линия 28"/>
          <p:cNvCxnSpPr/>
          <p:nvPr/>
        </p:nvCxnSpPr>
        <p:spPr>
          <a:xfrm flipV="1">
            <a:off x="6463713" y="3763352"/>
            <a:ext cx="1437154" cy="2234056"/>
          </a:xfrm>
          <a:prstGeom prst="line">
            <a:avLst/>
          </a:prstGeom>
        </p:spPr>
        <p:style>
          <a:lnRef idx="3">
            <a:schemeClr val="accent4"/>
          </a:lnRef>
          <a:fillRef idx="0">
            <a:schemeClr val="accent4"/>
          </a:fillRef>
          <a:effectRef idx="2">
            <a:schemeClr val="accent4"/>
          </a:effectRef>
          <a:fontRef idx="minor">
            <a:schemeClr val="tx1"/>
          </a:fontRef>
        </p:style>
      </p:cxnSp>
      <p:cxnSp>
        <p:nvCxnSpPr>
          <p:cNvPr id="28" name="Прямая соединительная линия 27"/>
          <p:cNvCxnSpPr/>
          <p:nvPr/>
        </p:nvCxnSpPr>
        <p:spPr>
          <a:xfrm flipV="1">
            <a:off x="5185571" y="3747387"/>
            <a:ext cx="1437154" cy="2234056"/>
          </a:xfrm>
          <a:prstGeom prst="line">
            <a:avLst/>
          </a:prstGeom>
        </p:spPr>
        <p:style>
          <a:lnRef idx="3">
            <a:schemeClr val="accent4"/>
          </a:lnRef>
          <a:fillRef idx="0">
            <a:schemeClr val="accent4"/>
          </a:fillRef>
          <a:effectRef idx="2">
            <a:schemeClr val="accent4"/>
          </a:effectRef>
          <a:fontRef idx="minor">
            <a:schemeClr val="tx1"/>
          </a:fontRef>
        </p:style>
      </p:cxnSp>
      <p:cxnSp>
        <p:nvCxnSpPr>
          <p:cNvPr id="27" name="Прямая соединительная линия 26"/>
          <p:cNvCxnSpPr/>
          <p:nvPr/>
        </p:nvCxnSpPr>
        <p:spPr>
          <a:xfrm flipV="1">
            <a:off x="1691680" y="3748584"/>
            <a:ext cx="1437154" cy="2234056"/>
          </a:xfrm>
          <a:prstGeom prst="line">
            <a:avLst/>
          </a:prstGeom>
        </p:spPr>
        <p:style>
          <a:lnRef idx="3">
            <a:schemeClr val="accent4"/>
          </a:lnRef>
          <a:fillRef idx="0">
            <a:schemeClr val="accent4"/>
          </a:fillRef>
          <a:effectRef idx="2">
            <a:schemeClr val="accent4"/>
          </a:effectRef>
          <a:fontRef idx="minor">
            <a:schemeClr val="tx1"/>
          </a:fontRef>
        </p:style>
      </p:cxnSp>
      <p:sp>
        <p:nvSpPr>
          <p:cNvPr id="3" name="Объект 2"/>
          <p:cNvSpPr>
            <a:spLocks noGrp="1"/>
          </p:cNvSpPr>
          <p:nvPr>
            <p:ph idx="1"/>
          </p:nvPr>
        </p:nvSpPr>
        <p:spPr>
          <a:xfrm>
            <a:off x="1166584" y="404664"/>
            <a:ext cx="7467600" cy="1150640"/>
          </a:xfrm>
        </p:spPr>
        <p:txBody>
          <a:bodyPr>
            <a:normAutofit/>
          </a:bodyPr>
          <a:lstStyle/>
          <a:p>
            <a:pPr marL="0" indent="0" algn="ctr">
              <a:buNone/>
            </a:pPr>
            <a:r>
              <a:rPr lang="ru-RU" dirty="0" smtClean="0"/>
              <a:t>«Право» - Принцип уголовного преследования в России </a:t>
            </a:r>
          </a:p>
          <a:p>
            <a:pPr marL="0" indent="0">
              <a:buNone/>
            </a:pPr>
            <a:endParaRPr lang="ru-RU" sz="1600" dirty="0"/>
          </a:p>
        </p:txBody>
      </p:sp>
      <p:sp>
        <p:nvSpPr>
          <p:cNvPr id="5" name="TextBox 4"/>
          <p:cNvSpPr txBox="1"/>
          <p:nvPr/>
        </p:nvSpPr>
        <p:spPr>
          <a:xfrm>
            <a:off x="524922" y="1700808"/>
            <a:ext cx="8316924" cy="2123658"/>
          </a:xfrm>
          <a:prstGeom prst="rect">
            <a:avLst/>
          </a:prstGeom>
          <a:noFill/>
        </p:spPr>
        <p:txBody>
          <a:bodyPr wrap="square" rtlCol="0">
            <a:spAutoFit/>
          </a:bodyPr>
          <a:lstStyle/>
          <a:p>
            <a:pPr>
              <a:buFontTx/>
              <a:buChar char="-"/>
            </a:pPr>
            <a:r>
              <a:rPr lang="ru-RU" sz="2200" dirty="0" smtClean="0"/>
              <a:t>Сосредоточенность процесса доказывания (сбора доказательств) на этапе предварительного следствия.</a:t>
            </a:r>
          </a:p>
          <a:p>
            <a:pPr algn="just">
              <a:buFontTx/>
              <a:buChar char="-"/>
            </a:pPr>
            <a:endParaRPr lang="ru-RU" sz="2200" dirty="0" smtClean="0"/>
          </a:p>
          <a:p>
            <a:pPr algn="just">
              <a:buFontTx/>
              <a:buChar char="-"/>
            </a:pPr>
            <a:r>
              <a:rPr lang="ru-RU" sz="2200" dirty="0" smtClean="0"/>
              <a:t>«Фильтр», проистекающий из норм УПК и нацеленный на отсеивание уголовных дел, по которым возможно постановление оправдательного приговора.</a:t>
            </a:r>
            <a:endParaRPr lang="ru-RU" sz="2200" dirty="0"/>
          </a:p>
        </p:txBody>
      </p:sp>
      <p:cxnSp>
        <p:nvCxnSpPr>
          <p:cNvPr id="9" name="Прямая со стрелкой 8"/>
          <p:cNvCxnSpPr/>
          <p:nvPr/>
        </p:nvCxnSpPr>
        <p:spPr>
          <a:xfrm>
            <a:off x="1328602" y="4941168"/>
            <a:ext cx="7200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Овал 9"/>
          <p:cNvSpPr/>
          <p:nvPr/>
        </p:nvSpPr>
        <p:spPr>
          <a:xfrm>
            <a:off x="7020272" y="4709348"/>
            <a:ext cx="324036" cy="4636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smtClean="0"/>
              <a:t>5</a:t>
            </a:r>
            <a:endParaRPr lang="ru-RU" dirty="0"/>
          </a:p>
        </p:txBody>
      </p:sp>
      <p:sp>
        <p:nvSpPr>
          <p:cNvPr id="11" name="Овал 10"/>
          <p:cNvSpPr/>
          <p:nvPr/>
        </p:nvSpPr>
        <p:spPr>
          <a:xfrm>
            <a:off x="5580112" y="4695881"/>
            <a:ext cx="324036" cy="4636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a:t>4</a:t>
            </a:r>
          </a:p>
        </p:txBody>
      </p:sp>
      <p:sp>
        <p:nvSpPr>
          <p:cNvPr id="12" name="Овал 11"/>
          <p:cNvSpPr/>
          <p:nvPr/>
        </p:nvSpPr>
        <p:spPr>
          <a:xfrm>
            <a:off x="3275856" y="4732583"/>
            <a:ext cx="324036" cy="4636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smtClean="0"/>
              <a:t>3</a:t>
            </a:r>
            <a:endParaRPr lang="ru-RU" dirty="0"/>
          </a:p>
        </p:txBody>
      </p:sp>
      <p:sp>
        <p:nvSpPr>
          <p:cNvPr id="13" name="Овал 12"/>
          <p:cNvSpPr/>
          <p:nvPr/>
        </p:nvSpPr>
        <p:spPr>
          <a:xfrm>
            <a:off x="2123728" y="4732583"/>
            <a:ext cx="324036" cy="4636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smtClean="0"/>
              <a:t>2</a:t>
            </a:r>
            <a:endParaRPr lang="ru-RU" dirty="0"/>
          </a:p>
        </p:txBody>
      </p:sp>
      <p:sp>
        <p:nvSpPr>
          <p:cNvPr id="14" name="Овал 13"/>
          <p:cNvSpPr/>
          <p:nvPr/>
        </p:nvSpPr>
        <p:spPr>
          <a:xfrm>
            <a:off x="1166584" y="4709348"/>
            <a:ext cx="324036" cy="4636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smtClean="0"/>
              <a:t>1</a:t>
            </a:r>
            <a:endParaRPr lang="ru-RU" dirty="0"/>
          </a:p>
        </p:txBody>
      </p:sp>
      <p:sp>
        <p:nvSpPr>
          <p:cNvPr id="15" name="Овал 14"/>
          <p:cNvSpPr/>
          <p:nvPr/>
        </p:nvSpPr>
        <p:spPr>
          <a:xfrm>
            <a:off x="8517810" y="4695881"/>
            <a:ext cx="324036" cy="4636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a:t>6</a:t>
            </a:r>
          </a:p>
        </p:txBody>
      </p:sp>
      <p:sp>
        <p:nvSpPr>
          <p:cNvPr id="17" name="TextBox 16"/>
          <p:cNvSpPr txBox="1"/>
          <p:nvPr/>
        </p:nvSpPr>
        <p:spPr>
          <a:xfrm>
            <a:off x="240183" y="6013434"/>
            <a:ext cx="2081369" cy="369332"/>
          </a:xfrm>
          <a:prstGeom prst="rect">
            <a:avLst/>
          </a:prstGeom>
          <a:noFill/>
        </p:spPr>
        <p:txBody>
          <a:bodyPr wrap="square" rtlCol="0">
            <a:spAutoFit/>
          </a:bodyPr>
          <a:lstStyle/>
          <a:p>
            <a:pPr marL="342900" indent="-342900">
              <a:buAutoNum type="arabicPeriod"/>
            </a:pPr>
            <a:r>
              <a:rPr lang="ru-RU" dirty="0" smtClean="0"/>
              <a:t>– преступление </a:t>
            </a:r>
          </a:p>
        </p:txBody>
      </p:sp>
      <p:sp>
        <p:nvSpPr>
          <p:cNvPr id="18" name="Правая фигурная скобка 17"/>
          <p:cNvSpPr/>
          <p:nvPr/>
        </p:nvSpPr>
        <p:spPr>
          <a:xfrm rot="5400000">
            <a:off x="2101393" y="4276827"/>
            <a:ext cx="440319" cy="2232641"/>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a:p>
        </p:txBody>
      </p:sp>
      <p:sp>
        <p:nvSpPr>
          <p:cNvPr id="19" name="Правая фигурная скобка 18"/>
          <p:cNvSpPr/>
          <p:nvPr/>
        </p:nvSpPr>
        <p:spPr>
          <a:xfrm rot="16200000">
            <a:off x="3668894" y="2607156"/>
            <a:ext cx="684076" cy="3462396"/>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a:p>
        </p:txBody>
      </p:sp>
      <p:sp>
        <p:nvSpPr>
          <p:cNvPr id="20" name="Правая фигурная скобка 19"/>
          <p:cNvSpPr/>
          <p:nvPr/>
        </p:nvSpPr>
        <p:spPr>
          <a:xfrm rot="5400000">
            <a:off x="7002437" y="3935917"/>
            <a:ext cx="417083" cy="293769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21" name="Правая фигурная скобка 20"/>
          <p:cNvSpPr/>
          <p:nvPr/>
        </p:nvSpPr>
        <p:spPr>
          <a:xfrm rot="16200000">
            <a:off x="7711377" y="3702188"/>
            <a:ext cx="468052" cy="14688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22" name="TextBox 21"/>
          <p:cNvSpPr txBox="1"/>
          <p:nvPr/>
        </p:nvSpPr>
        <p:spPr>
          <a:xfrm>
            <a:off x="3128834" y="3748584"/>
            <a:ext cx="1764196" cy="369332"/>
          </a:xfrm>
          <a:prstGeom prst="rect">
            <a:avLst/>
          </a:prstGeom>
          <a:noFill/>
        </p:spPr>
        <p:txBody>
          <a:bodyPr wrap="square" rtlCol="0">
            <a:spAutoFit/>
          </a:bodyPr>
          <a:lstStyle/>
          <a:p>
            <a:pPr algn="ctr"/>
            <a:r>
              <a:rPr lang="ru-RU" b="1" dirty="0" smtClean="0"/>
              <a:t>следствие</a:t>
            </a:r>
            <a:endParaRPr lang="ru-RU" b="1" dirty="0"/>
          </a:p>
        </p:txBody>
      </p:sp>
      <p:sp>
        <p:nvSpPr>
          <p:cNvPr id="23" name="TextBox 22"/>
          <p:cNvSpPr txBox="1"/>
          <p:nvPr/>
        </p:nvSpPr>
        <p:spPr>
          <a:xfrm>
            <a:off x="1266916" y="5661457"/>
            <a:ext cx="2109272" cy="369332"/>
          </a:xfrm>
          <a:prstGeom prst="rect">
            <a:avLst/>
          </a:prstGeom>
          <a:noFill/>
        </p:spPr>
        <p:txBody>
          <a:bodyPr wrap="square" rtlCol="0">
            <a:spAutoFit/>
          </a:bodyPr>
          <a:lstStyle/>
          <a:p>
            <a:pPr algn="ctr"/>
            <a:r>
              <a:rPr lang="ru-RU" b="1" dirty="0" smtClean="0"/>
              <a:t>полиция</a:t>
            </a:r>
            <a:endParaRPr lang="ru-RU" b="1" dirty="0"/>
          </a:p>
        </p:txBody>
      </p:sp>
      <p:sp>
        <p:nvSpPr>
          <p:cNvPr id="24" name="TextBox 23"/>
          <p:cNvSpPr txBox="1"/>
          <p:nvPr/>
        </p:nvSpPr>
        <p:spPr>
          <a:xfrm>
            <a:off x="6418890" y="5613308"/>
            <a:ext cx="1584176" cy="369332"/>
          </a:xfrm>
          <a:prstGeom prst="rect">
            <a:avLst/>
          </a:prstGeom>
          <a:noFill/>
        </p:spPr>
        <p:txBody>
          <a:bodyPr wrap="square" rtlCol="0">
            <a:spAutoFit/>
          </a:bodyPr>
          <a:lstStyle/>
          <a:p>
            <a:pPr algn="ctr"/>
            <a:r>
              <a:rPr lang="ru-RU" b="1" dirty="0" smtClean="0"/>
              <a:t>прокуратура</a:t>
            </a:r>
            <a:endParaRPr lang="ru-RU" b="1" dirty="0"/>
          </a:p>
        </p:txBody>
      </p:sp>
      <p:sp>
        <p:nvSpPr>
          <p:cNvPr id="25" name="TextBox 24"/>
          <p:cNvSpPr txBox="1"/>
          <p:nvPr/>
        </p:nvSpPr>
        <p:spPr>
          <a:xfrm>
            <a:off x="7352856" y="3833254"/>
            <a:ext cx="1185094" cy="369332"/>
          </a:xfrm>
          <a:prstGeom prst="rect">
            <a:avLst/>
          </a:prstGeom>
          <a:noFill/>
        </p:spPr>
        <p:txBody>
          <a:bodyPr wrap="square" rtlCol="0">
            <a:spAutoFit/>
          </a:bodyPr>
          <a:lstStyle/>
          <a:p>
            <a:pPr algn="ctr"/>
            <a:r>
              <a:rPr lang="ru-RU" b="1" dirty="0" smtClean="0"/>
              <a:t>суд</a:t>
            </a:r>
            <a:endParaRPr lang="ru-RU" b="1" dirty="0"/>
          </a:p>
        </p:txBody>
      </p:sp>
      <p:sp>
        <p:nvSpPr>
          <p:cNvPr id="30" name="TextBox 29"/>
          <p:cNvSpPr txBox="1"/>
          <p:nvPr/>
        </p:nvSpPr>
        <p:spPr>
          <a:xfrm>
            <a:off x="6622724" y="3544411"/>
            <a:ext cx="1189636" cy="369332"/>
          </a:xfrm>
          <a:prstGeom prst="rect">
            <a:avLst/>
          </a:prstGeom>
          <a:noFill/>
        </p:spPr>
        <p:txBody>
          <a:bodyPr wrap="square" rtlCol="0">
            <a:spAutoFit/>
          </a:bodyPr>
          <a:lstStyle/>
          <a:p>
            <a:r>
              <a:rPr lang="ru-RU" dirty="0" smtClean="0"/>
              <a:t>«фильтр»</a:t>
            </a:r>
            <a:endParaRPr lang="ru-RU" dirty="0"/>
          </a:p>
        </p:txBody>
      </p:sp>
      <p:sp>
        <p:nvSpPr>
          <p:cNvPr id="31" name="Прямоугольник 30"/>
          <p:cNvSpPr/>
          <p:nvPr/>
        </p:nvSpPr>
        <p:spPr>
          <a:xfrm>
            <a:off x="4269846" y="6421812"/>
            <a:ext cx="3324338" cy="369332"/>
          </a:xfrm>
          <a:prstGeom prst="rect">
            <a:avLst/>
          </a:prstGeom>
        </p:spPr>
        <p:txBody>
          <a:bodyPr wrap="square">
            <a:spAutoFit/>
          </a:bodyPr>
          <a:lstStyle/>
          <a:p>
            <a:r>
              <a:rPr lang="ru-RU" dirty="0"/>
              <a:t>4. - обвинительное заключение </a:t>
            </a:r>
          </a:p>
        </p:txBody>
      </p:sp>
      <p:sp>
        <p:nvSpPr>
          <p:cNvPr id="32" name="Прямоугольник 31"/>
          <p:cNvSpPr/>
          <p:nvPr/>
        </p:nvSpPr>
        <p:spPr>
          <a:xfrm>
            <a:off x="2696147" y="5982640"/>
            <a:ext cx="2232855" cy="369332"/>
          </a:xfrm>
          <a:prstGeom prst="rect">
            <a:avLst/>
          </a:prstGeom>
        </p:spPr>
        <p:txBody>
          <a:bodyPr wrap="none">
            <a:spAutoFit/>
          </a:bodyPr>
          <a:lstStyle/>
          <a:p>
            <a:r>
              <a:rPr lang="ru-RU" dirty="0"/>
              <a:t>3. - появление лица, </a:t>
            </a:r>
          </a:p>
        </p:txBody>
      </p:sp>
      <p:sp>
        <p:nvSpPr>
          <p:cNvPr id="33" name="Прямоугольник 32"/>
          <p:cNvSpPr/>
          <p:nvPr/>
        </p:nvSpPr>
        <p:spPr>
          <a:xfrm>
            <a:off x="1462334" y="6452223"/>
            <a:ext cx="2286000" cy="369332"/>
          </a:xfrm>
          <a:prstGeom prst="rect">
            <a:avLst/>
          </a:prstGeom>
        </p:spPr>
        <p:txBody>
          <a:bodyPr>
            <a:spAutoFit/>
          </a:bodyPr>
          <a:lstStyle/>
          <a:p>
            <a:pPr lvl="0"/>
            <a:r>
              <a:rPr lang="ru-RU" dirty="0">
                <a:solidFill>
                  <a:srgbClr val="4D5B6B"/>
                </a:solidFill>
              </a:rPr>
              <a:t>2. – возбуждение УД</a:t>
            </a:r>
          </a:p>
        </p:txBody>
      </p:sp>
      <p:sp>
        <p:nvSpPr>
          <p:cNvPr id="34" name="Прямоугольник 33"/>
          <p:cNvSpPr/>
          <p:nvPr/>
        </p:nvSpPr>
        <p:spPr>
          <a:xfrm>
            <a:off x="7594184" y="6311531"/>
            <a:ext cx="1567096" cy="369332"/>
          </a:xfrm>
          <a:prstGeom prst="rect">
            <a:avLst/>
          </a:prstGeom>
        </p:spPr>
        <p:txBody>
          <a:bodyPr wrap="none">
            <a:spAutoFit/>
          </a:bodyPr>
          <a:lstStyle/>
          <a:p>
            <a:pPr lvl="0"/>
            <a:r>
              <a:rPr lang="ru-RU" dirty="0">
                <a:solidFill>
                  <a:srgbClr val="4D5B6B"/>
                </a:solidFill>
              </a:rPr>
              <a:t>6. - приговор. </a:t>
            </a:r>
          </a:p>
        </p:txBody>
      </p:sp>
      <p:sp>
        <p:nvSpPr>
          <p:cNvPr id="35" name="Прямоугольник 34"/>
          <p:cNvSpPr/>
          <p:nvPr/>
        </p:nvSpPr>
        <p:spPr>
          <a:xfrm>
            <a:off x="5794277" y="5973761"/>
            <a:ext cx="2703463" cy="369332"/>
          </a:xfrm>
          <a:prstGeom prst="rect">
            <a:avLst/>
          </a:prstGeom>
        </p:spPr>
        <p:txBody>
          <a:bodyPr wrap="square">
            <a:spAutoFit/>
          </a:bodyPr>
          <a:lstStyle/>
          <a:p>
            <a:pPr lvl="0"/>
            <a:r>
              <a:rPr lang="ru-RU" dirty="0">
                <a:solidFill>
                  <a:srgbClr val="4D5B6B"/>
                </a:solidFill>
              </a:rPr>
              <a:t>5. – направление в суд</a:t>
            </a:r>
            <a:r>
              <a:rPr lang="ru-RU" dirty="0" smtClean="0">
                <a:solidFill>
                  <a:srgbClr val="4D5B6B"/>
                </a:solidFill>
              </a:rPr>
              <a:t>,</a:t>
            </a:r>
            <a:endParaRPr lang="ru-RU" dirty="0">
              <a:solidFill>
                <a:srgbClr val="4D5B6B"/>
              </a:solidFill>
            </a:endParaRPr>
          </a:p>
        </p:txBody>
      </p:sp>
      <p:cxnSp>
        <p:nvCxnSpPr>
          <p:cNvPr id="37" name="Прямая со стрелкой 36"/>
          <p:cNvCxnSpPr>
            <a:stCxn id="14" idx="4"/>
          </p:cNvCxnSpPr>
          <p:nvPr/>
        </p:nvCxnSpPr>
        <p:spPr>
          <a:xfrm>
            <a:off x="1328602" y="5172988"/>
            <a:ext cx="0" cy="98543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9" name="Прямая со стрелкой 38"/>
          <p:cNvCxnSpPr>
            <a:stCxn id="13" idx="4"/>
          </p:cNvCxnSpPr>
          <p:nvPr/>
        </p:nvCxnSpPr>
        <p:spPr>
          <a:xfrm>
            <a:off x="2285746" y="5196223"/>
            <a:ext cx="0" cy="122558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1" name="Прямая со стрелкой 40"/>
          <p:cNvCxnSpPr>
            <a:stCxn id="23" idx="0"/>
          </p:cNvCxnSpPr>
          <p:nvPr/>
        </p:nvCxnSpPr>
        <p:spPr>
          <a:xfrm>
            <a:off x="2285746" y="5665707"/>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3437874" y="5172988"/>
            <a:ext cx="0" cy="80965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4" name="Прямая со стрелкой 43"/>
          <p:cNvCxnSpPr/>
          <p:nvPr/>
        </p:nvCxnSpPr>
        <p:spPr>
          <a:xfrm>
            <a:off x="5726840" y="5159521"/>
            <a:ext cx="15289" cy="129270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6" name="Прямая со стрелкой 45"/>
          <p:cNvCxnSpPr>
            <a:endCxn id="35" idx="0"/>
          </p:cNvCxnSpPr>
          <p:nvPr/>
        </p:nvCxnSpPr>
        <p:spPr>
          <a:xfrm flipH="1">
            <a:off x="7146009" y="5196223"/>
            <a:ext cx="48026" cy="7775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8" name="Прямая со стрелкой 47"/>
          <p:cNvCxnSpPr/>
          <p:nvPr/>
        </p:nvCxnSpPr>
        <p:spPr>
          <a:xfrm>
            <a:off x="8692248" y="5196224"/>
            <a:ext cx="0" cy="115574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815048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182" y="152400"/>
            <a:ext cx="8641818" cy="609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B6F15528-21DE-4FAA-801E-634DDDAF4B2B}" type="slidenum">
              <a:rPr lang="en-US" smtClean="0"/>
              <a:pPr/>
              <a:t>50</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63976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42118" r="62532" b="9893"/>
          <a:stretch/>
        </p:blipFill>
        <p:spPr bwMode="auto">
          <a:xfrm>
            <a:off x="1523999" y="533401"/>
            <a:ext cx="6400801" cy="578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B6F15528-21DE-4FAA-801E-634DDDAF4B2B}" type="slidenum">
              <a:rPr lang="en-US" smtClean="0"/>
              <a:pPr/>
              <a:t>51</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4795796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6F15528-21DE-4FAA-801E-634DDDAF4B2B}" type="slidenum">
              <a:rPr lang="en-US" smtClean="0"/>
              <a:pPr/>
              <a:t>52</a:t>
            </a:fld>
            <a:endParaRPr lang="en-US"/>
          </a:p>
        </p:txBody>
      </p:sp>
      <p:graphicFrame>
        <p:nvGraphicFramePr>
          <p:cNvPr id="7" name="Объект 6"/>
          <p:cNvGraphicFramePr>
            <a:graphicFrameLocks noGrp="1"/>
          </p:cNvGraphicFramePr>
          <p:nvPr>
            <p:ph idx="4294967295"/>
            <p:extLst>
              <p:ext uri="{D42A27DB-BD31-4B8C-83A1-F6EECF244321}">
                <p14:modId xmlns:p14="http://schemas.microsoft.com/office/powerpoint/2010/main" val="632543088"/>
              </p:ext>
            </p:extLst>
          </p:nvPr>
        </p:nvGraphicFramePr>
        <p:xfrm>
          <a:off x="0" y="304800"/>
          <a:ext cx="9144000" cy="5973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2233233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44562"/>
          </a:xfrm>
        </p:spPr>
        <p:txBody>
          <a:bodyPr>
            <a:noAutofit/>
          </a:bodyPr>
          <a:lstStyle/>
          <a:p>
            <a:r>
              <a:rPr lang="ru-RU" sz="2800" dirty="0" smtClean="0"/>
              <a:t>5. Изменение роли прокуратуры и принципов уголовного преследования</a:t>
            </a:r>
            <a:endParaRPr lang="ru-RU" sz="2800"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732420744"/>
              </p:ext>
            </p:extLst>
          </p:nvPr>
        </p:nvGraphicFramePr>
        <p:xfrm>
          <a:off x="-21609" y="1295400"/>
          <a:ext cx="9144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fld id="{B6F15528-21DE-4FAA-801E-634DDDAF4B2B}" type="slidenum">
              <a:rPr lang="en-US" smtClean="0"/>
              <a:pPr/>
              <a:t>53</a:t>
            </a:fld>
            <a:endParaRPr lang="en-US"/>
          </a:p>
        </p:txBody>
      </p:sp>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9275250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09156"/>
            <a:ext cx="1219200" cy="9488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Заголовок 1"/>
          <p:cNvSpPr>
            <a:spLocks noGrp="1"/>
          </p:cNvSpPr>
          <p:nvPr>
            <p:ph type="title"/>
          </p:nvPr>
        </p:nvSpPr>
        <p:spPr>
          <a:xfrm>
            <a:off x="457200" y="152400"/>
            <a:ext cx="8229600" cy="639762"/>
          </a:xfrm>
        </p:spPr>
        <p:txBody>
          <a:bodyPr>
            <a:normAutofit fontScale="90000"/>
          </a:bodyPr>
          <a:lstStyle/>
          <a:p>
            <a:r>
              <a:rPr lang="ru-RU" sz="2600" b="1" dirty="0" smtClean="0"/>
              <a:t>Итоги: как работают правоохранительные органы после реформы</a:t>
            </a:r>
            <a:endParaRPr lang="ru-RU" sz="2600" b="1" dirty="0"/>
          </a:p>
        </p:txBody>
      </p:sp>
      <p:sp>
        <p:nvSpPr>
          <p:cNvPr id="4" name="Номер слайда 3"/>
          <p:cNvSpPr>
            <a:spLocks noGrp="1"/>
          </p:cNvSpPr>
          <p:nvPr>
            <p:ph type="sldNum" sz="quarter" idx="12"/>
          </p:nvPr>
        </p:nvSpPr>
        <p:spPr/>
        <p:txBody>
          <a:bodyPr/>
          <a:lstStyle/>
          <a:p>
            <a:fld id="{B6F15528-21DE-4FAA-801E-634DDDAF4B2B}" type="slidenum">
              <a:rPr lang="en-US" smtClean="0"/>
              <a:pPr/>
              <a:t>54</a:t>
            </a:fld>
            <a:endParaRPr lang="en-US"/>
          </a:p>
        </p:txBody>
      </p:sp>
      <p:sp>
        <p:nvSpPr>
          <p:cNvPr id="3" name="Объект 2"/>
          <p:cNvSpPr>
            <a:spLocks noGrp="1"/>
          </p:cNvSpPr>
          <p:nvPr>
            <p:ph idx="1"/>
          </p:nvPr>
        </p:nvSpPr>
        <p:spPr>
          <a:xfrm>
            <a:off x="381000" y="838200"/>
            <a:ext cx="8534400" cy="5545378"/>
          </a:xfrm>
        </p:spPr>
        <p:txBody>
          <a:bodyPr>
            <a:normAutofit/>
          </a:bodyPr>
          <a:lstStyle/>
          <a:p>
            <a:pPr lvl="0"/>
            <a:r>
              <a:rPr lang="ru-RU" sz="2000" dirty="0"/>
              <a:t>Удельная численность полиции и удельное финансирование приближены к уровню стран Центральной и Восточной Европы: 400–450 полицейских на 100 тысяч населения; около 40 тысяч долларов в год на одного </a:t>
            </a:r>
            <a:r>
              <a:rPr lang="ru-RU" sz="2000" dirty="0" smtClean="0"/>
              <a:t>полицейского.</a:t>
            </a:r>
          </a:p>
          <a:p>
            <a:r>
              <a:rPr lang="ru-RU" sz="2000" dirty="0"/>
              <a:t>Сведения об уровне преступности и активности правоохранительных органов поступают из нескольких независимых источников, включая специализированные независимые опросы.</a:t>
            </a:r>
          </a:p>
          <a:p>
            <a:pPr lvl="0"/>
            <a:r>
              <a:rPr lang="ru-RU" sz="2000" dirty="0" smtClean="0"/>
              <a:t>Повышается регистрация преступлений. </a:t>
            </a:r>
            <a:r>
              <a:rPr lang="ru-RU" sz="2000" dirty="0"/>
              <a:t>Приоритет в расследовании отдается не наиболее </a:t>
            </a:r>
            <a:r>
              <a:rPr lang="ru-RU" sz="2000" dirty="0" smtClean="0"/>
              <a:t>простым </a:t>
            </a:r>
            <a:r>
              <a:rPr lang="ru-RU" sz="2000" dirty="0"/>
              <a:t>случаям, а наиболее общественно опасным деяниям.</a:t>
            </a:r>
          </a:p>
          <a:p>
            <a:r>
              <a:rPr lang="ru-RU" sz="2000" dirty="0"/>
              <a:t>Гражданское общество и независимые эксперты участвуют в постановке задач правоохранительным органам.</a:t>
            </a:r>
          </a:p>
          <a:p>
            <a:r>
              <a:rPr lang="ru-RU" sz="2000" dirty="0"/>
              <a:t>Законность методов ведения оперативной работы и следствия обеспечивается взаимным контролем правоохранительных органов друг за другом и независимым судом.</a:t>
            </a:r>
          </a:p>
          <a:p>
            <a:r>
              <a:rPr lang="ru-RU" sz="2000" dirty="0"/>
              <a:t>Граждане знают своего участкового и готовы сотрудничать с ним.</a:t>
            </a:r>
          </a:p>
          <a:p>
            <a:endParaRPr lang="ru-RU" sz="2000" dirty="0"/>
          </a:p>
        </p:txBody>
      </p:sp>
    </p:spTree>
    <p:extLst>
      <p:ext uri="{BB962C8B-B14F-4D97-AF65-F5344CB8AC3E}">
        <p14:creationId xmlns:p14="http://schemas.microsoft.com/office/powerpoint/2010/main" val="31526405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7800" y="5334000"/>
            <a:ext cx="6400800" cy="917139"/>
          </a:xfrm>
        </p:spPr>
        <p:txBody>
          <a:bodyPr/>
          <a:lstStyle/>
          <a:p>
            <a:r>
              <a:rPr lang="en-US" dirty="0" smtClean="0">
                <a:hlinkClick r:id="rId2"/>
              </a:rPr>
              <a:t>www.openpolice.ru</a:t>
            </a:r>
            <a:r>
              <a:rPr lang="en-US" dirty="0" smtClean="0"/>
              <a:t> </a:t>
            </a:r>
            <a:endParaRPr lang="ru-RU" dirty="0"/>
          </a:p>
        </p:txBody>
      </p:sp>
      <p:sp>
        <p:nvSpPr>
          <p:cNvPr id="4" name="Прямоугольник 3"/>
          <p:cNvSpPr/>
          <p:nvPr/>
        </p:nvSpPr>
        <p:spPr>
          <a:xfrm>
            <a:off x="2627785" y="2967335"/>
            <a:ext cx="4752528"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ru-RU" sz="5400" b="1" dirty="0" smtClean="0">
              <a:ln/>
              <a:solidFill>
                <a:schemeClr val="accent3"/>
              </a:solidFill>
            </a:endParaRPr>
          </a:p>
          <a:p>
            <a:pPr algn="ctr"/>
            <a:endParaRPr lang="ru-RU" sz="5400" b="1" dirty="0">
              <a:ln/>
              <a:solidFill>
                <a:schemeClr val="accent3"/>
              </a:solidFill>
            </a:endParaRPr>
          </a:p>
        </p:txBody>
      </p:sp>
      <p:sp>
        <p:nvSpPr>
          <p:cNvPr id="5" name="Прямоугольник 4"/>
          <p:cNvSpPr/>
          <p:nvPr/>
        </p:nvSpPr>
        <p:spPr>
          <a:xfrm>
            <a:off x="2483768" y="1484784"/>
            <a:ext cx="5040560" cy="20882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i="1" dirty="0"/>
          </a:p>
        </p:txBody>
      </p:sp>
      <p:sp>
        <p:nvSpPr>
          <p:cNvPr id="7" name="TextBox 6"/>
          <p:cNvSpPr txBox="1"/>
          <p:nvPr/>
        </p:nvSpPr>
        <p:spPr>
          <a:xfrm>
            <a:off x="2825074" y="1928735"/>
            <a:ext cx="4357949" cy="1200329"/>
          </a:xfrm>
          <a:prstGeom prst="rect">
            <a:avLst/>
          </a:prstGeom>
          <a:noFill/>
        </p:spPr>
        <p:txBody>
          <a:bodyPr wrap="square" rtlCol="0">
            <a:spAutoFit/>
          </a:bodyPr>
          <a:lstStyle/>
          <a:p>
            <a:pPr algn="ctr"/>
            <a:r>
              <a:rPr lang="ru-RU" sz="3600" i="1" dirty="0" smtClean="0">
                <a:effectLst>
                  <a:outerShdw blurRad="38100" dist="38100" dir="2700000" algn="tl">
                    <a:srgbClr val="000000">
                      <a:alpha val="43137"/>
                    </a:srgbClr>
                  </a:outerShdw>
                </a:effectLst>
              </a:rPr>
              <a:t>СПАСИБО </a:t>
            </a:r>
          </a:p>
          <a:p>
            <a:pPr algn="ctr"/>
            <a:r>
              <a:rPr lang="ru-RU" sz="3600" i="1" dirty="0" smtClean="0">
                <a:effectLst>
                  <a:outerShdw blurRad="38100" dist="38100" dir="2700000" algn="tl">
                    <a:srgbClr val="000000">
                      <a:alpha val="43137"/>
                    </a:srgbClr>
                  </a:outerShdw>
                </a:effectLst>
              </a:rPr>
              <a:t>ЗА ВНИМАНИЕ!</a:t>
            </a:r>
            <a:endParaRPr lang="ru-RU" sz="3600" i="1" dirty="0">
              <a:effectLst>
                <a:outerShdw blurRad="38100" dist="38100" dir="2700000" algn="tl">
                  <a:srgbClr val="000000">
                    <a:alpha val="43137"/>
                  </a:srgbClr>
                </a:outerShdw>
              </a:effectLst>
            </a:endParaRPr>
          </a:p>
        </p:txBody>
      </p:sp>
      <p:pic>
        <p:nvPicPr>
          <p:cNvPr id="8" name="Picture 9" descr="logo_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733814"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3814" y="0"/>
            <a:ext cx="4353561"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38201" y="3936830"/>
            <a:ext cx="7190184" cy="1323439"/>
          </a:xfrm>
          <a:prstGeom prst="rect">
            <a:avLst/>
          </a:prstGeom>
          <a:solidFill>
            <a:schemeClr val="bg1"/>
          </a:solidFill>
          <a:ln>
            <a:solidFill>
              <a:srgbClr val="FF0000"/>
            </a:solid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dirty="0" smtClean="0">
                <a:solidFill>
                  <a:schemeClr val="tx2">
                    <a:lumMod val="50000"/>
                  </a:schemeClr>
                </a:solidFill>
              </a:rPr>
              <a:t>Аналитические записки ИПП  о судебной системе, траектории уголовного дела, полиции:</a:t>
            </a:r>
          </a:p>
          <a:p>
            <a:pPr algn="ctr"/>
            <a:r>
              <a:rPr lang="de-DE" sz="3200" b="1" dirty="0" smtClean="0">
                <a:solidFill>
                  <a:schemeClr val="tx2">
                    <a:lumMod val="50000"/>
                  </a:schemeClr>
                </a:solidFill>
                <a:hlinkClick r:id="rId5"/>
              </a:rPr>
              <a:t>www.enforce.spb.ru/proekty</a:t>
            </a:r>
            <a:r>
              <a:rPr lang="ru-RU" sz="3200" b="1" dirty="0" smtClean="0">
                <a:solidFill>
                  <a:schemeClr val="tx2">
                    <a:lumMod val="50000"/>
                  </a:schemeClr>
                </a:solidFill>
              </a:rPr>
              <a:t> </a:t>
            </a:r>
            <a:r>
              <a:rPr lang="ru-RU" sz="3200" dirty="0" smtClean="0">
                <a:solidFill>
                  <a:schemeClr val="tx2">
                    <a:lumMod val="50000"/>
                  </a:schemeClr>
                </a:solidFill>
              </a:rPr>
              <a:t> </a:t>
            </a:r>
          </a:p>
        </p:txBody>
      </p:sp>
      <p:pic>
        <p:nvPicPr>
          <p:cNvPr id="10" name="Picture 2" descr="\\net\users\home\mshklyaruk\ИПП\Кудринский проект 3\Открытая полиция\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1611" y="5260269"/>
            <a:ext cx="1905434" cy="12702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895413"/>
            <a:ext cx="12192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611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04664"/>
            <a:ext cx="8229600" cy="648072"/>
          </a:xfrm>
        </p:spPr>
        <p:txBody>
          <a:bodyPr>
            <a:normAutofit fontScale="90000"/>
          </a:bodyPr>
          <a:lstStyle/>
          <a:p>
            <a:pPr algn="ctr"/>
            <a:r>
              <a:rPr lang="ru-RU" dirty="0" smtClean="0"/>
              <a:t>С</a:t>
            </a:r>
            <a:r>
              <a:rPr lang="ru-RU" sz="4400" dirty="0" smtClean="0">
                <a:solidFill>
                  <a:schemeClr val="tx2">
                    <a:lumMod val="50000"/>
                  </a:schemeClr>
                </a:solidFill>
              </a:rPr>
              <a:t>тадии следствия и сроки</a:t>
            </a:r>
            <a:endParaRPr lang="ru-RU" sz="4400" dirty="0">
              <a:solidFill>
                <a:schemeClr val="tx2">
                  <a:lumMod val="50000"/>
                </a:schemeClr>
              </a:solidFill>
            </a:endParaRPr>
          </a:p>
        </p:txBody>
      </p:sp>
      <p:cxnSp>
        <p:nvCxnSpPr>
          <p:cNvPr id="11" name="Прямая со стрелкой 10"/>
          <p:cNvCxnSpPr/>
          <p:nvPr/>
        </p:nvCxnSpPr>
        <p:spPr>
          <a:xfrm>
            <a:off x="683568" y="6237312"/>
            <a:ext cx="76328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Овал 11"/>
          <p:cNvSpPr/>
          <p:nvPr/>
        </p:nvSpPr>
        <p:spPr>
          <a:xfrm>
            <a:off x="683568" y="6165304"/>
            <a:ext cx="14401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1931724" y="6165304"/>
            <a:ext cx="14401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5076056" y="6129300"/>
            <a:ext cx="14401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6660232" y="6129300"/>
            <a:ext cx="14401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авая фигурная скобка 18"/>
          <p:cNvSpPr/>
          <p:nvPr/>
        </p:nvSpPr>
        <p:spPr>
          <a:xfrm rot="16200000">
            <a:off x="1034092" y="5198675"/>
            <a:ext cx="720080" cy="10708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 name="Правая фигурная скобка 19"/>
          <p:cNvSpPr/>
          <p:nvPr/>
        </p:nvSpPr>
        <p:spPr>
          <a:xfrm rot="16200000">
            <a:off x="2708643" y="1901279"/>
            <a:ext cx="1773631" cy="3039439"/>
          </a:xfrm>
          <a:prstGeom prst="rightBrac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 name="Правая фигурная скобка 20"/>
          <p:cNvSpPr/>
          <p:nvPr/>
        </p:nvSpPr>
        <p:spPr>
          <a:xfrm rot="16200000">
            <a:off x="5599673" y="4986745"/>
            <a:ext cx="720080" cy="16890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Овал 22"/>
          <p:cNvSpPr/>
          <p:nvPr/>
        </p:nvSpPr>
        <p:spPr>
          <a:xfrm>
            <a:off x="8028384" y="6145832"/>
            <a:ext cx="14401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a:off x="683568" y="3501008"/>
            <a:ext cx="5976664" cy="646331"/>
          </a:xfrm>
          <a:prstGeom prst="rect">
            <a:avLst/>
          </a:prstGeom>
          <a:noFill/>
        </p:spPr>
        <p:txBody>
          <a:bodyPr wrap="square" rtlCol="0">
            <a:spAutoFit/>
          </a:bodyPr>
          <a:lstStyle/>
          <a:p>
            <a:pPr algn="ctr"/>
            <a:r>
              <a:rPr lang="ru-RU" dirty="0" smtClean="0"/>
              <a:t>Досудебное производство </a:t>
            </a:r>
            <a:r>
              <a:rPr lang="de-DE" dirty="0" smtClean="0"/>
              <a:t>(</a:t>
            </a:r>
            <a:r>
              <a:rPr lang="ru-RU" dirty="0" smtClean="0"/>
              <a:t>Часть</a:t>
            </a:r>
            <a:r>
              <a:rPr lang="de-DE" dirty="0" smtClean="0"/>
              <a:t> </a:t>
            </a:r>
            <a:r>
              <a:rPr lang="de-DE" dirty="0"/>
              <a:t>2 </a:t>
            </a:r>
            <a:r>
              <a:rPr lang="ru-RU" dirty="0" smtClean="0"/>
              <a:t>УПК )</a:t>
            </a:r>
            <a:endParaRPr lang="ru-RU" dirty="0"/>
          </a:p>
          <a:p>
            <a:endParaRPr lang="ru-RU" dirty="0"/>
          </a:p>
        </p:txBody>
      </p:sp>
      <p:sp>
        <p:nvSpPr>
          <p:cNvPr id="25" name="Правая фигурная скобка 24"/>
          <p:cNvSpPr/>
          <p:nvPr/>
        </p:nvSpPr>
        <p:spPr>
          <a:xfrm rot="16200000">
            <a:off x="3136772" y="1244794"/>
            <a:ext cx="1322814" cy="61232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TextBox 25"/>
          <p:cNvSpPr txBox="1"/>
          <p:nvPr/>
        </p:nvSpPr>
        <p:spPr>
          <a:xfrm>
            <a:off x="2363627" y="2761215"/>
            <a:ext cx="2665855" cy="646331"/>
          </a:xfrm>
          <a:prstGeom prst="rect">
            <a:avLst/>
          </a:prstGeom>
          <a:noFill/>
        </p:spPr>
        <p:txBody>
          <a:bodyPr wrap="square" rtlCol="0">
            <a:spAutoFit/>
          </a:bodyPr>
          <a:lstStyle/>
          <a:p>
            <a:pPr algn="ctr"/>
            <a:r>
              <a:rPr lang="ru-RU" dirty="0" smtClean="0"/>
              <a:t>Предварительное следствие</a:t>
            </a:r>
            <a:endParaRPr lang="ru-RU" dirty="0"/>
          </a:p>
        </p:txBody>
      </p:sp>
      <p:cxnSp>
        <p:nvCxnSpPr>
          <p:cNvPr id="33" name="Прямая со стрелкой 32"/>
          <p:cNvCxnSpPr>
            <a:stCxn id="15" idx="0"/>
          </p:cNvCxnSpPr>
          <p:nvPr/>
        </p:nvCxnSpPr>
        <p:spPr>
          <a:xfrm flipV="1">
            <a:off x="2003732" y="2564904"/>
            <a:ext cx="0" cy="36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16" idx="0"/>
          </p:cNvCxnSpPr>
          <p:nvPr/>
        </p:nvCxnSpPr>
        <p:spPr>
          <a:xfrm flipH="1" flipV="1">
            <a:off x="5116590" y="2232159"/>
            <a:ext cx="31474" cy="38971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stCxn id="17" idx="6"/>
          </p:cNvCxnSpPr>
          <p:nvPr/>
        </p:nvCxnSpPr>
        <p:spPr>
          <a:xfrm flipV="1">
            <a:off x="6804248" y="2420547"/>
            <a:ext cx="2" cy="38167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flipV="1">
            <a:off x="683568" y="1700808"/>
            <a:ext cx="0" cy="4661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73188" y="908720"/>
            <a:ext cx="2072039" cy="738664"/>
          </a:xfrm>
          <a:prstGeom prst="rect">
            <a:avLst/>
          </a:prstGeom>
          <a:noFill/>
          <a:ln w="3175">
            <a:solidFill>
              <a:schemeClr val="tx1"/>
            </a:solidFill>
          </a:ln>
        </p:spPr>
        <p:txBody>
          <a:bodyPr wrap="square" rtlCol="0">
            <a:spAutoFit/>
          </a:bodyPr>
          <a:lstStyle/>
          <a:p>
            <a:r>
              <a:rPr lang="ru-RU" sz="1400" dirty="0" smtClean="0"/>
              <a:t>Повод для возбуждения уголовного дела</a:t>
            </a:r>
          </a:p>
          <a:p>
            <a:r>
              <a:rPr lang="ru-RU" sz="1400" dirty="0" smtClean="0"/>
              <a:t>(ст. 141 УПК РФ)</a:t>
            </a:r>
            <a:endParaRPr lang="ru-RU" sz="1400" dirty="0"/>
          </a:p>
        </p:txBody>
      </p:sp>
      <p:sp>
        <p:nvSpPr>
          <p:cNvPr id="46" name="TextBox 45"/>
          <p:cNvSpPr txBox="1"/>
          <p:nvPr/>
        </p:nvSpPr>
        <p:spPr>
          <a:xfrm>
            <a:off x="1931724" y="2112770"/>
            <a:ext cx="1485310" cy="523220"/>
          </a:xfrm>
          <a:prstGeom prst="rect">
            <a:avLst/>
          </a:prstGeom>
          <a:noFill/>
          <a:ln w="3175">
            <a:solidFill>
              <a:schemeClr val="tx1"/>
            </a:solidFill>
          </a:ln>
        </p:spPr>
        <p:txBody>
          <a:bodyPr wrap="square" rtlCol="0">
            <a:spAutoFit/>
          </a:bodyPr>
          <a:lstStyle/>
          <a:p>
            <a:r>
              <a:rPr lang="ru-RU" sz="1400" dirty="0" smtClean="0"/>
              <a:t>Возбуждение </a:t>
            </a:r>
          </a:p>
          <a:p>
            <a:r>
              <a:rPr lang="ru-RU" sz="1400" dirty="0" smtClean="0"/>
              <a:t>уголовного дела</a:t>
            </a:r>
            <a:endParaRPr lang="ru-RU" sz="1400" dirty="0"/>
          </a:p>
        </p:txBody>
      </p:sp>
      <p:sp>
        <p:nvSpPr>
          <p:cNvPr id="47" name="TextBox 46"/>
          <p:cNvSpPr txBox="1"/>
          <p:nvPr/>
        </p:nvSpPr>
        <p:spPr>
          <a:xfrm>
            <a:off x="3798179" y="1062608"/>
            <a:ext cx="1613066" cy="1169551"/>
          </a:xfrm>
          <a:prstGeom prst="rect">
            <a:avLst/>
          </a:prstGeom>
          <a:noFill/>
          <a:ln w="3175">
            <a:solidFill>
              <a:schemeClr val="tx1"/>
            </a:solidFill>
          </a:ln>
        </p:spPr>
        <p:txBody>
          <a:bodyPr wrap="square" rtlCol="0">
            <a:spAutoFit/>
          </a:bodyPr>
          <a:lstStyle/>
          <a:p>
            <a:r>
              <a:rPr lang="ru-RU" sz="1400" dirty="0" smtClean="0"/>
              <a:t>Направление уголовного дела с обвинительным заключением прокурору</a:t>
            </a:r>
            <a:endParaRPr lang="ru-RU" sz="1400" dirty="0"/>
          </a:p>
        </p:txBody>
      </p:sp>
      <p:sp>
        <p:nvSpPr>
          <p:cNvPr id="48" name="TextBox 47"/>
          <p:cNvSpPr txBox="1"/>
          <p:nvPr/>
        </p:nvSpPr>
        <p:spPr>
          <a:xfrm>
            <a:off x="5784482" y="1681883"/>
            <a:ext cx="1485310" cy="738664"/>
          </a:xfrm>
          <a:prstGeom prst="rect">
            <a:avLst/>
          </a:prstGeom>
          <a:noFill/>
          <a:ln w="3175">
            <a:solidFill>
              <a:schemeClr val="tx1"/>
            </a:solidFill>
          </a:ln>
        </p:spPr>
        <p:txBody>
          <a:bodyPr wrap="square" rtlCol="0">
            <a:spAutoFit/>
          </a:bodyPr>
          <a:lstStyle/>
          <a:p>
            <a:r>
              <a:rPr lang="ru-RU" sz="1400" dirty="0" smtClean="0"/>
              <a:t>Направление уголовного дела в суд</a:t>
            </a:r>
            <a:endParaRPr lang="ru-RU" sz="1400" dirty="0"/>
          </a:p>
        </p:txBody>
      </p:sp>
      <p:sp>
        <p:nvSpPr>
          <p:cNvPr id="52" name="TextBox 51"/>
          <p:cNvSpPr txBox="1"/>
          <p:nvPr/>
        </p:nvSpPr>
        <p:spPr>
          <a:xfrm>
            <a:off x="827584" y="4812856"/>
            <a:ext cx="1248156" cy="830997"/>
          </a:xfrm>
          <a:prstGeom prst="rect">
            <a:avLst/>
          </a:prstGeom>
          <a:noFill/>
        </p:spPr>
        <p:txBody>
          <a:bodyPr wrap="square" rtlCol="0">
            <a:spAutoFit/>
          </a:bodyPr>
          <a:lstStyle/>
          <a:p>
            <a:r>
              <a:rPr lang="ru-RU" sz="1200" dirty="0" smtClean="0"/>
              <a:t>Проверка материала в порядке ст. 144-145 УПК РФ</a:t>
            </a:r>
            <a:endParaRPr lang="ru-RU" sz="1200" dirty="0"/>
          </a:p>
        </p:txBody>
      </p:sp>
      <p:sp>
        <p:nvSpPr>
          <p:cNvPr id="5" name="Блок-схема: процесс 4"/>
          <p:cNvSpPr/>
          <p:nvPr/>
        </p:nvSpPr>
        <p:spPr>
          <a:xfrm>
            <a:off x="5167624" y="4950629"/>
            <a:ext cx="1636624" cy="386055"/>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smtClean="0"/>
              <a:t>10 суток</a:t>
            </a:r>
            <a:endParaRPr lang="ru-RU" dirty="0"/>
          </a:p>
        </p:txBody>
      </p:sp>
      <p:sp>
        <p:nvSpPr>
          <p:cNvPr id="7" name="Блок-схема: процесс 6"/>
          <p:cNvSpPr/>
          <p:nvPr/>
        </p:nvSpPr>
        <p:spPr>
          <a:xfrm>
            <a:off x="5115178" y="4558458"/>
            <a:ext cx="3489270" cy="254398"/>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smtClean="0"/>
              <a:t>24 дня содержания под стражей</a:t>
            </a:r>
            <a:endParaRPr lang="ru-RU" dirty="0"/>
          </a:p>
        </p:txBody>
      </p:sp>
      <p:sp>
        <p:nvSpPr>
          <p:cNvPr id="8" name="Блок-схема: процесс 7"/>
          <p:cNvSpPr/>
          <p:nvPr/>
        </p:nvSpPr>
        <p:spPr>
          <a:xfrm>
            <a:off x="1996795" y="4310227"/>
            <a:ext cx="3134825" cy="162889"/>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smtClean="0"/>
              <a:t>2 месяца</a:t>
            </a:r>
            <a:endParaRPr lang="ru-RU" dirty="0"/>
          </a:p>
        </p:txBody>
      </p:sp>
      <p:sp>
        <p:nvSpPr>
          <p:cNvPr id="9" name="Блок-схема: процесс 8"/>
          <p:cNvSpPr/>
          <p:nvPr/>
        </p:nvSpPr>
        <p:spPr>
          <a:xfrm>
            <a:off x="2012080" y="4559987"/>
            <a:ext cx="3104510" cy="282181"/>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smtClean="0"/>
              <a:t>12 месяцев</a:t>
            </a:r>
            <a:endParaRPr lang="ru-RU" dirty="0"/>
          </a:p>
        </p:txBody>
      </p:sp>
      <p:sp>
        <p:nvSpPr>
          <p:cNvPr id="10" name="Блок-схема: процесс 9"/>
          <p:cNvSpPr/>
          <p:nvPr/>
        </p:nvSpPr>
        <p:spPr>
          <a:xfrm>
            <a:off x="2012079" y="4967838"/>
            <a:ext cx="1047753" cy="27699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 часа</a:t>
            </a:r>
            <a:endParaRPr lang="ru-RU" dirty="0"/>
          </a:p>
        </p:txBody>
      </p:sp>
      <p:sp>
        <p:nvSpPr>
          <p:cNvPr id="13" name="Блок-схема: процесс 12"/>
          <p:cNvSpPr/>
          <p:nvPr/>
        </p:nvSpPr>
        <p:spPr>
          <a:xfrm>
            <a:off x="1996795" y="5244835"/>
            <a:ext cx="1827794" cy="2264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24 часа</a:t>
            </a:r>
            <a:endParaRPr lang="ru-RU" dirty="0"/>
          </a:p>
        </p:txBody>
      </p:sp>
      <p:sp>
        <p:nvSpPr>
          <p:cNvPr id="14" name="Блок-схема: процесс 13"/>
          <p:cNvSpPr/>
          <p:nvPr/>
        </p:nvSpPr>
        <p:spPr>
          <a:xfrm>
            <a:off x="2012080" y="5473947"/>
            <a:ext cx="2919960" cy="2628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48 часов</a:t>
            </a:r>
            <a:endParaRPr lang="ru-RU" dirty="0"/>
          </a:p>
        </p:txBody>
      </p:sp>
      <p:cxnSp>
        <p:nvCxnSpPr>
          <p:cNvPr id="28" name="Прямая соединительная линия 27"/>
          <p:cNvCxnSpPr/>
          <p:nvPr/>
        </p:nvCxnSpPr>
        <p:spPr>
          <a:xfrm>
            <a:off x="3059832" y="4950629"/>
            <a:ext cx="0" cy="1502707"/>
          </a:xfrm>
          <a:prstGeom prst="line">
            <a:avLst/>
          </a:prstGeom>
        </p:spPr>
        <p:style>
          <a:lnRef idx="1">
            <a:schemeClr val="dk1"/>
          </a:lnRef>
          <a:fillRef idx="0">
            <a:schemeClr val="dk1"/>
          </a:fillRef>
          <a:effectRef idx="0">
            <a:schemeClr val="dk1"/>
          </a:effectRef>
          <a:fontRef idx="minor">
            <a:schemeClr val="tx1"/>
          </a:fontRef>
        </p:style>
      </p:cxnSp>
      <p:sp>
        <p:nvSpPr>
          <p:cNvPr id="31" name="Блок-схема: процесс 30"/>
          <p:cNvSpPr/>
          <p:nvPr/>
        </p:nvSpPr>
        <p:spPr>
          <a:xfrm>
            <a:off x="683568" y="2832002"/>
            <a:ext cx="1328512" cy="5047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 3 до 30 суток</a:t>
            </a:r>
            <a:endParaRPr lang="ru-RU" dirty="0"/>
          </a:p>
        </p:txBody>
      </p:sp>
      <p:cxnSp>
        <p:nvCxnSpPr>
          <p:cNvPr id="34" name="Прямая соединительная линия 33"/>
          <p:cNvCxnSpPr/>
          <p:nvPr/>
        </p:nvCxnSpPr>
        <p:spPr>
          <a:xfrm>
            <a:off x="3836833" y="5211621"/>
            <a:ext cx="0" cy="1239315"/>
          </a:xfrm>
          <a:prstGeom prst="line">
            <a:avLst/>
          </a:prstGeom>
        </p:spPr>
        <p:style>
          <a:lnRef idx="1">
            <a:schemeClr val="dk1"/>
          </a:lnRef>
          <a:fillRef idx="0">
            <a:schemeClr val="dk1"/>
          </a:fillRef>
          <a:effectRef idx="0">
            <a:schemeClr val="dk1"/>
          </a:effectRef>
          <a:fontRef idx="minor">
            <a:schemeClr val="tx1"/>
          </a:fontRef>
        </p:style>
      </p:cxnSp>
      <p:cxnSp>
        <p:nvCxnSpPr>
          <p:cNvPr id="37" name="Прямая соединительная линия 36"/>
          <p:cNvCxnSpPr/>
          <p:nvPr/>
        </p:nvCxnSpPr>
        <p:spPr>
          <a:xfrm>
            <a:off x="4932040" y="5211621"/>
            <a:ext cx="0" cy="1239315"/>
          </a:xfrm>
          <a:prstGeom prst="line">
            <a:avLst/>
          </a:prstGeom>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2058282" y="6293187"/>
            <a:ext cx="1505925" cy="369332"/>
          </a:xfrm>
          <a:prstGeom prst="rect">
            <a:avLst/>
          </a:prstGeom>
          <a:noFill/>
        </p:spPr>
        <p:txBody>
          <a:bodyPr wrap="none" rtlCol="0">
            <a:spAutoFit/>
          </a:bodyPr>
          <a:lstStyle/>
          <a:p>
            <a:r>
              <a:rPr lang="ru-RU" dirty="0"/>
              <a:t>д</a:t>
            </a:r>
            <a:r>
              <a:rPr lang="ru-RU" dirty="0" smtClean="0"/>
              <a:t>о протокола</a:t>
            </a:r>
            <a:endParaRPr lang="ru-RU" dirty="0"/>
          </a:p>
        </p:txBody>
      </p:sp>
      <p:sp>
        <p:nvSpPr>
          <p:cNvPr id="40" name="TextBox 39"/>
          <p:cNvSpPr txBox="1"/>
          <p:nvPr/>
        </p:nvSpPr>
        <p:spPr>
          <a:xfrm>
            <a:off x="3417034" y="6453336"/>
            <a:ext cx="1305486" cy="369332"/>
          </a:xfrm>
          <a:prstGeom prst="rect">
            <a:avLst/>
          </a:prstGeom>
          <a:noFill/>
        </p:spPr>
        <p:txBody>
          <a:bodyPr wrap="none" rtlCol="0">
            <a:spAutoFit/>
          </a:bodyPr>
          <a:lstStyle/>
          <a:p>
            <a:r>
              <a:rPr lang="ru-RU" dirty="0"/>
              <a:t>д</a:t>
            </a:r>
            <a:r>
              <a:rPr lang="ru-RU" dirty="0" smtClean="0"/>
              <a:t>о допроса</a:t>
            </a:r>
            <a:endParaRPr lang="ru-RU" dirty="0"/>
          </a:p>
        </p:txBody>
      </p:sp>
      <p:sp>
        <p:nvSpPr>
          <p:cNvPr id="42" name="TextBox 41"/>
          <p:cNvSpPr txBox="1"/>
          <p:nvPr/>
        </p:nvSpPr>
        <p:spPr>
          <a:xfrm>
            <a:off x="4744935" y="6412762"/>
            <a:ext cx="2160240" cy="369332"/>
          </a:xfrm>
          <a:prstGeom prst="rect">
            <a:avLst/>
          </a:prstGeom>
          <a:noFill/>
        </p:spPr>
        <p:txBody>
          <a:bodyPr wrap="square" rtlCol="0">
            <a:spAutoFit/>
          </a:bodyPr>
          <a:lstStyle/>
          <a:p>
            <a:r>
              <a:rPr lang="ru-RU" dirty="0"/>
              <a:t>д</a:t>
            </a:r>
            <a:r>
              <a:rPr lang="ru-RU" dirty="0" smtClean="0"/>
              <a:t>о ареста судом</a:t>
            </a:r>
            <a:endParaRPr lang="ru-RU" dirty="0"/>
          </a:p>
        </p:txBody>
      </p:sp>
    </p:spTree>
    <p:extLst>
      <p:ext uri="{BB962C8B-B14F-4D97-AF65-F5344CB8AC3E}">
        <p14:creationId xmlns:p14="http://schemas.microsoft.com/office/powerpoint/2010/main" val="2545444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Социологическая реконструкция</a:t>
            </a:r>
            <a:endParaRPr lang="ru-RU" dirty="0"/>
          </a:p>
        </p:txBody>
      </p:sp>
      <p:sp>
        <p:nvSpPr>
          <p:cNvPr id="3" name="Content Placeholder 2"/>
          <p:cNvSpPr>
            <a:spLocks noGrp="1"/>
          </p:cNvSpPr>
          <p:nvPr>
            <p:ph idx="1"/>
          </p:nvPr>
        </p:nvSpPr>
        <p:spPr/>
        <p:txBody>
          <a:bodyPr>
            <a:normAutofit fontScale="92500" lnSpcReduction="10000"/>
          </a:bodyPr>
          <a:lstStyle/>
          <a:p>
            <a:pPr algn="just"/>
            <a:r>
              <a:rPr lang="ru-RU" dirty="0" smtClean="0"/>
              <a:t>В первую очередь речь идет о работе организаций — устойчивых структур, работающих на достижение скрытых и явных целей, поведение которых регулируется некоторыми внутренними правилами (как формальными, так и неформальными) и которые создают внутри себя определенные системы стимулов, определяющие успех или неуспех каждого сотрудника в конкретной организации.</a:t>
            </a:r>
          </a:p>
          <a:p>
            <a:endParaRPr lang="ru-R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5" name="Picture 4" descr="logo_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096000"/>
            <a:ext cx="2096532"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трелка вправо 10"/>
          <p:cNvSpPr/>
          <p:nvPr/>
        </p:nvSpPr>
        <p:spPr>
          <a:xfrm rot="13026232">
            <a:off x="2269438" y="4139413"/>
            <a:ext cx="3190954" cy="782579"/>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ru-RU">
              <a:noFill/>
            </a:endParaRPr>
          </a:p>
        </p:txBody>
      </p:sp>
      <p:sp>
        <p:nvSpPr>
          <p:cNvPr id="9" name="Стрелка вниз 8"/>
          <p:cNvSpPr/>
          <p:nvPr/>
        </p:nvSpPr>
        <p:spPr>
          <a:xfrm rot="8720797">
            <a:off x="4309574" y="2435843"/>
            <a:ext cx="524853" cy="2940999"/>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2195736" y="350780"/>
            <a:ext cx="5184576" cy="877546"/>
          </a:xfrm>
        </p:spPr>
        <p:txBody>
          <a:bodyPr>
            <a:normAutofit/>
          </a:bodyPr>
          <a:lstStyle/>
          <a:p>
            <a:pPr algn="ctr"/>
            <a:r>
              <a:rPr lang="ru-RU" sz="2700" dirty="0" smtClean="0">
                <a:solidFill>
                  <a:schemeClr val="tx2">
                    <a:lumMod val="50000"/>
                  </a:schemeClr>
                </a:solidFill>
                <a:effectLst>
                  <a:outerShdw blurRad="38100" dist="38100" dir="2700000" algn="tl">
                    <a:srgbClr val="000000">
                      <a:alpha val="43137"/>
                    </a:srgbClr>
                  </a:outerShdw>
                </a:effectLst>
              </a:rPr>
              <a:t>Следственные органы </a:t>
            </a:r>
            <a:r>
              <a:rPr lang="ru-RU" sz="2700" dirty="0" smtClean="0">
                <a:solidFill>
                  <a:schemeClr val="tx2">
                    <a:lumMod val="50000"/>
                  </a:schemeClr>
                </a:solidFill>
                <a:effectLst/>
              </a:rPr>
              <a:t>в </a:t>
            </a:r>
            <a:r>
              <a:rPr lang="ru-RU" sz="2200" dirty="0" smtClean="0">
                <a:solidFill>
                  <a:schemeClr val="tx2">
                    <a:lumMod val="50000"/>
                  </a:schemeClr>
                </a:solidFill>
                <a:effectLst/>
              </a:rPr>
              <a:t>России</a:t>
            </a:r>
            <a:r>
              <a:rPr lang="de-DE" sz="2200" dirty="0" smtClean="0"/>
              <a:t/>
            </a:r>
            <a:br>
              <a:rPr lang="de-DE" sz="2200" dirty="0" smtClean="0"/>
            </a:br>
            <a:r>
              <a:rPr lang="ru-RU" sz="2000" dirty="0" smtClean="0"/>
              <a:t>(Подследственность - ст. 151 УПК РФ</a:t>
            </a:r>
            <a:r>
              <a:rPr lang="de-DE" sz="2000" dirty="0" smtClean="0"/>
              <a:t>)</a:t>
            </a:r>
            <a:endParaRPr lang="ru-RU" sz="2000" dirty="0"/>
          </a:p>
        </p:txBody>
      </p:sp>
      <p:sp>
        <p:nvSpPr>
          <p:cNvPr id="3" name="Объект 2"/>
          <p:cNvSpPr>
            <a:spLocks noGrp="1"/>
          </p:cNvSpPr>
          <p:nvPr>
            <p:ph idx="1"/>
          </p:nvPr>
        </p:nvSpPr>
        <p:spPr>
          <a:xfrm>
            <a:off x="457200" y="1600200"/>
            <a:ext cx="3970784" cy="4525963"/>
          </a:xfrm>
        </p:spPr>
        <p:txBody>
          <a:bodyPr>
            <a:normAutofit fontScale="92500" lnSpcReduction="10000"/>
          </a:bodyPr>
          <a:lstStyle/>
          <a:p>
            <a:pPr marL="0" indent="0">
              <a:buNone/>
            </a:pPr>
            <a:r>
              <a:rPr lang="ru-RU" sz="2000" b="1" dirty="0" smtClean="0"/>
              <a:t>Следственный комитет (СК РФ)</a:t>
            </a:r>
            <a:endParaRPr lang="de-DE" sz="2000" b="1" dirty="0" smtClean="0"/>
          </a:p>
          <a:p>
            <a:pPr marL="0" indent="0">
              <a:buNone/>
            </a:pPr>
            <a:r>
              <a:rPr lang="de-DE" sz="1400" dirty="0" smtClean="0"/>
              <a:t>(</a:t>
            </a:r>
            <a:r>
              <a:rPr lang="ru-RU" sz="1400" dirty="0" smtClean="0"/>
              <a:t>раньше – часть  прокуратуры</a:t>
            </a:r>
            <a:r>
              <a:rPr lang="de-DE" sz="1400" dirty="0" smtClean="0"/>
              <a:t>) </a:t>
            </a:r>
          </a:p>
          <a:p>
            <a:pPr>
              <a:buFontTx/>
              <a:buChar char="-"/>
            </a:pPr>
            <a:r>
              <a:rPr lang="ru-RU" sz="1400" dirty="0" smtClean="0"/>
              <a:t>Убийства, изнасилования, преступления против конституционных прав граждан, коррупция, а также любые преступления – по поручения прокурора)</a:t>
            </a:r>
            <a:endParaRPr lang="ru-RU" sz="1400" dirty="0"/>
          </a:p>
          <a:p>
            <a:pPr marL="0" indent="0">
              <a:buNone/>
            </a:pPr>
            <a:r>
              <a:rPr lang="ru-RU" sz="1900" b="1" dirty="0" smtClean="0"/>
              <a:t>Следственные органы МВД РФ</a:t>
            </a:r>
          </a:p>
          <a:p>
            <a:pPr marL="0" indent="0">
              <a:buNone/>
            </a:pPr>
            <a:r>
              <a:rPr lang="de-DE" sz="1900" b="1" dirty="0" smtClean="0"/>
              <a:t>   (</a:t>
            </a:r>
            <a:r>
              <a:rPr lang="ru-RU" sz="1900" b="1" dirty="0" smtClean="0"/>
              <a:t>СО при ОВД, СУ при УВД, ГСУ</a:t>
            </a:r>
            <a:r>
              <a:rPr lang="de-DE" sz="1900" b="1" dirty="0" smtClean="0"/>
              <a:t>)</a:t>
            </a:r>
          </a:p>
          <a:p>
            <a:pPr marL="0" indent="0">
              <a:buNone/>
            </a:pPr>
            <a:r>
              <a:rPr lang="de-DE" sz="1800" dirty="0" smtClean="0"/>
              <a:t>(</a:t>
            </a:r>
            <a:r>
              <a:rPr lang="ru-RU" sz="1800" dirty="0" smtClean="0"/>
              <a:t>кражи, мошенничества, разбои, насильственные преступления не повлекшие смерть, экономические преступления и много другое)</a:t>
            </a:r>
          </a:p>
          <a:p>
            <a:pPr marL="0" indent="0">
              <a:buNone/>
            </a:pPr>
            <a:r>
              <a:rPr lang="ru-RU" sz="1800" b="1" dirty="0" smtClean="0"/>
              <a:t>Следователи ФСБ России </a:t>
            </a:r>
            <a:endParaRPr lang="de-DE" sz="1800" b="1" u="sng" dirty="0" smtClean="0"/>
          </a:p>
          <a:p>
            <a:pPr marL="0" indent="0">
              <a:buNone/>
            </a:pPr>
            <a:r>
              <a:rPr lang="de-DE" sz="1500" b="1" dirty="0" smtClean="0"/>
              <a:t>(</a:t>
            </a:r>
            <a:r>
              <a:rPr lang="ru-RU" sz="1400" b="1" dirty="0" smtClean="0"/>
              <a:t>терроризм, шпионаж</a:t>
            </a:r>
            <a:r>
              <a:rPr lang="de-DE" sz="1500" b="1" dirty="0" smtClean="0"/>
              <a:t>)</a:t>
            </a:r>
          </a:p>
          <a:p>
            <a:pPr marL="0" indent="0">
              <a:buNone/>
            </a:pPr>
            <a:endParaRPr lang="de-DE" sz="1800" u="sng" dirty="0" smtClean="0"/>
          </a:p>
          <a:p>
            <a:pPr marL="0" indent="0">
              <a:buNone/>
            </a:pPr>
            <a:r>
              <a:rPr lang="ru-RU" sz="1800" b="1" u="sng" dirty="0" smtClean="0"/>
              <a:t>Следователи </a:t>
            </a:r>
            <a:r>
              <a:rPr lang="ru-RU" sz="1800" b="1" u="sng" dirty="0" err="1" smtClean="0"/>
              <a:t>Госнаркоконтроля</a:t>
            </a:r>
            <a:endParaRPr lang="de-DE" sz="1800" b="1" u="sng" dirty="0" smtClean="0"/>
          </a:p>
          <a:p>
            <a:pPr marL="0" indent="0">
              <a:buNone/>
            </a:pPr>
            <a:r>
              <a:rPr lang="de-DE" sz="1800" b="1" dirty="0" smtClean="0"/>
              <a:t>(</a:t>
            </a:r>
            <a:r>
              <a:rPr lang="ru-RU" sz="1500" b="1" dirty="0" smtClean="0"/>
              <a:t>незаконный оборот наркотиков</a:t>
            </a:r>
            <a:r>
              <a:rPr lang="de-DE" sz="1800" b="1" dirty="0" smtClean="0"/>
              <a:t>)</a:t>
            </a:r>
          </a:p>
          <a:p>
            <a:pPr marL="0" indent="0">
              <a:buNone/>
            </a:pPr>
            <a:endParaRPr lang="ru-RU" sz="1800" u="sng" dirty="0" smtClean="0"/>
          </a:p>
          <a:p>
            <a:pPr marL="0" indent="0">
              <a:buNone/>
            </a:pPr>
            <a:endParaRPr lang="ru-RU" sz="1800" b="1" dirty="0"/>
          </a:p>
        </p:txBody>
      </p:sp>
      <p:sp>
        <p:nvSpPr>
          <p:cNvPr id="4" name="TextBox 3"/>
          <p:cNvSpPr txBox="1"/>
          <p:nvPr/>
        </p:nvSpPr>
        <p:spPr>
          <a:xfrm>
            <a:off x="5004048" y="1700808"/>
            <a:ext cx="3528392" cy="2431435"/>
          </a:xfrm>
          <a:prstGeom prst="rect">
            <a:avLst/>
          </a:prstGeom>
          <a:noFill/>
          <a:ln w="3175" cmpd="sng">
            <a:solidFill>
              <a:schemeClr val="tx1"/>
            </a:solidFill>
          </a:ln>
        </p:spPr>
        <p:txBody>
          <a:bodyPr wrap="square" rtlCol="0">
            <a:spAutoFit/>
          </a:bodyPr>
          <a:lstStyle/>
          <a:p>
            <a:pPr algn="ctr"/>
            <a:r>
              <a:rPr lang="ru-RU" b="1" i="1" dirty="0" smtClean="0"/>
              <a:t>Прокуратура</a:t>
            </a:r>
          </a:p>
          <a:p>
            <a:r>
              <a:rPr lang="ru-RU" b="1" dirty="0" smtClean="0"/>
              <a:t>С 2011 года – только надзорные функции.</a:t>
            </a:r>
          </a:p>
          <a:p>
            <a:r>
              <a:rPr lang="ru-RU" sz="1400" b="1" dirty="0" smtClean="0"/>
              <a:t>В рамках надзора за следствием </a:t>
            </a:r>
          </a:p>
          <a:p>
            <a:r>
              <a:rPr lang="ru-RU" sz="1400" b="1" dirty="0" smtClean="0"/>
              <a:t>– полномочия давать указания органам предварительного следствия</a:t>
            </a:r>
          </a:p>
          <a:p>
            <a:pPr marL="285750" indent="-285750">
              <a:buFontTx/>
              <a:buChar char="-"/>
            </a:pPr>
            <a:r>
              <a:rPr lang="ru-RU" sz="1400" b="1" dirty="0" smtClean="0"/>
              <a:t>изучать материалы уголовного дела</a:t>
            </a:r>
          </a:p>
          <a:p>
            <a:pPr marL="285750" indent="-285750">
              <a:buFontTx/>
              <a:buChar char="-"/>
            </a:pPr>
            <a:r>
              <a:rPr lang="ru-RU" sz="1400" b="1" dirty="0" smtClean="0"/>
              <a:t>Согласовывать обвинительное заключение</a:t>
            </a:r>
          </a:p>
          <a:p>
            <a:r>
              <a:rPr lang="ru-RU" sz="1400" b="1" dirty="0" smtClean="0"/>
              <a:t>Поддержание обвинения в суде</a:t>
            </a:r>
            <a:endParaRPr lang="ru-RU" sz="1400" b="1" dirty="0"/>
          </a:p>
        </p:txBody>
      </p:sp>
      <p:sp>
        <p:nvSpPr>
          <p:cNvPr id="5" name="TextBox 4"/>
          <p:cNvSpPr txBox="1"/>
          <p:nvPr/>
        </p:nvSpPr>
        <p:spPr>
          <a:xfrm>
            <a:off x="5028132" y="4799370"/>
            <a:ext cx="3672408" cy="2031325"/>
          </a:xfrm>
          <a:prstGeom prst="rect">
            <a:avLst/>
          </a:prstGeom>
          <a:noFill/>
          <a:ln w="6350" cmpd="dbl">
            <a:solidFill>
              <a:schemeClr val="tx1"/>
            </a:solidFill>
          </a:ln>
        </p:spPr>
        <p:txBody>
          <a:bodyPr wrap="square" rtlCol="0">
            <a:spAutoFit/>
          </a:bodyPr>
          <a:lstStyle/>
          <a:p>
            <a:pPr algn="ctr"/>
            <a:r>
              <a:rPr lang="ru-RU" b="1" dirty="0" smtClean="0"/>
              <a:t>ОРД </a:t>
            </a:r>
            <a:r>
              <a:rPr lang="de-DE" b="1" u="sng" dirty="0" smtClean="0"/>
              <a:t>(</a:t>
            </a:r>
            <a:r>
              <a:rPr lang="ru-RU" b="1" u="sng" dirty="0" smtClean="0"/>
              <a:t>как оперативное сопровождение уголовных дел</a:t>
            </a:r>
            <a:r>
              <a:rPr lang="de-DE" b="1" u="sng" dirty="0" smtClean="0"/>
              <a:t>)</a:t>
            </a:r>
          </a:p>
          <a:p>
            <a:r>
              <a:rPr lang="de-DE" dirty="0" smtClean="0"/>
              <a:t> </a:t>
            </a:r>
            <a:r>
              <a:rPr lang="ru-RU" u="sng" dirty="0" smtClean="0"/>
              <a:t>Полиция (в составе МВД РФ)</a:t>
            </a:r>
            <a:endParaRPr lang="de-DE" u="sng" dirty="0" smtClean="0"/>
          </a:p>
          <a:p>
            <a:endParaRPr lang="de-DE" u="sng" dirty="0" smtClean="0"/>
          </a:p>
          <a:p>
            <a:r>
              <a:rPr lang="ru-RU" u="sng" dirty="0" smtClean="0"/>
              <a:t>ФСБ</a:t>
            </a:r>
            <a:endParaRPr lang="de-DE" u="sng" dirty="0" smtClean="0"/>
          </a:p>
          <a:p>
            <a:endParaRPr lang="de-DE" u="sng" dirty="0" smtClean="0"/>
          </a:p>
          <a:p>
            <a:r>
              <a:rPr lang="ru-RU" u="sng" dirty="0" err="1" smtClean="0"/>
              <a:t>Госнаркоконтроль</a:t>
            </a:r>
            <a:endParaRPr lang="ru-RU" u="sng" dirty="0"/>
          </a:p>
        </p:txBody>
      </p:sp>
      <p:cxnSp>
        <p:nvCxnSpPr>
          <p:cNvPr id="7" name="Прямая соединительная линия 6"/>
          <p:cNvCxnSpPr/>
          <p:nvPr/>
        </p:nvCxnSpPr>
        <p:spPr>
          <a:xfrm>
            <a:off x="2803376" y="5815032"/>
            <a:ext cx="2200671" cy="844624"/>
          </a:xfrm>
          <a:prstGeom prst="line">
            <a:avLst/>
          </a:prstGeom>
        </p:spPr>
        <p:style>
          <a:lnRef idx="3">
            <a:schemeClr val="dk1"/>
          </a:lnRef>
          <a:fillRef idx="0">
            <a:schemeClr val="dk1"/>
          </a:fillRef>
          <a:effectRef idx="2">
            <a:schemeClr val="dk1"/>
          </a:effectRef>
          <a:fontRef idx="minor">
            <a:schemeClr val="tx1"/>
          </a:fontRef>
        </p:style>
      </p:cxnSp>
      <p:cxnSp>
        <p:nvCxnSpPr>
          <p:cNvPr id="13" name="Прямая со стрелкой 12"/>
          <p:cNvCxnSpPr/>
          <p:nvPr/>
        </p:nvCxnSpPr>
        <p:spPr>
          <a:xfrm flipH="1" flipV="1">
            <a:off x="2440614" y="4771550"/>
            <a:ext cx="271803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flipV="1">
            <a:off x="3059832" y="4382726"/>
            <a:ext cx="2000676" cy="1587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авая фигурная скобка 16"/>
          <p:cNvSpPr/>
          <p:nvPr/>
        </p:nvSpPr>
        <p:spPr>
          <a:xfrm rot="10800000">
            <a:off x="4644008" y="1417638"/>
            <a:ext cx="514640" cy="26530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Левая фигурная скобка 17"/>
          <p:cNvSpPr/>
          <p:nvPr/>
        </p:nvSpPr>
        <p:spPr>
          <a:xfrm rot="16200000">
            <a:off x="6339010" y="2567335"/>
            <a:ext cx="858467" cy="35283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8" name="Прямая со стрелкой 7"/>
          <p:cNvCxnSpPr/>
          <p:nvPr/>
        </p:nvCxnSpPr>
        <p:spPr>
          <a:xfrm flipH="1" flipV="1">
            <a:off x="2746913" y="2692968"/>
            <a:ext cx="2313595" cy="3277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 name="Picture 13" descr="logo_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23562"/>
            <a:ext cx="2096532"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527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p:nvPr/>
        </p:nvSpPr>
        <p:spPr>
          <a:xfrm>
            <a:off x="0" y="0"/>
            <a:ext cx="1219200" cy="6858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charset="0"/>
              <a:buNone/>
              <a:defRPr/>
            </a:pPr>
            <a:endParaRPr lang="ru-RU" sz="2000" b="1" dirty="0">
              <a:solidFill>
                <a:srgbClr val="FFFFFF"/>
              </a:solidFill>
            </a:endParaRPr>
          </a:p>
        </p:txBody>
      </p:sp>
      <p:sp>
        <p:nvSpPr>
          <p:cNvPr id="2" name="Title 1"/>
          <p:cNvSpPr>
            <a:spLocks noGrp="1"/>
          </p:cNvSpPr>
          <p:nvPr>
            <p:ph type="title"/>
          </p:nvPr>
        </p:nvSpPr>
        <p:spPr>
          <a:xfrm>
            <a:off x="1219200" y="0"/>
            <a:ext cx="7924800" cy="634082"/>
          </a:xfrm>
        </p:spPr>
        <p:txBody>
          <a:bodyPr>
            <a:noAutofit/>
          </a:bodyPr>
          <a:lstStyle/>
          <a:p>
            <a:r>
              <a:rPr lang="ru-RU" sz="2400" u="sng" dirty="0" smtClean="0"/>
              <a:t>Следствие в цифрах. Сравнение.</a:t>
            </a:r>
            <a:endParaRPr lang="ru-RU" sz="2200" b="1" u="sng" dirty="0"/>
          </a:p>
        </p:txBody>
      </p:sp>
      <p:sp>
        <p:nvSpPr>
          <p:cNvPr id="5" name="Rectangle 4"/>
          <p:cNvSpPr/>
          <p:nvPr/>
        </p:nvSpPr>
        <p:spPr>
          <a:xfrm>
            <a:off x="990600" y="5105400"/>
            <a:ext cx="4267200" cy="100662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600" dirty="0" smtClean="0"/>
              <a:t>26,4 Млн. заявлений</a:t>
            </a:r>
            <a:endParaRPr lang="ru-RU" sz="3600" dirty="0"/>
          </a:p>
        </p:txBody>
      </p:sp>
      <p:sp>
        <p:nvSpPr>
          <p:cNvPr id="6" name="Rectangle 5"/>
          <p:cNvSpPr/>
          <p:nvPr/>
        </p:nvSpPr>
        <p:spPr>
          <a:xfrm>
            <a:off x="1524000" y="4419600"/>
            <a:ext cx="3657600" cy="685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2400" dirty="0" smtClean="0"/>
              <a:t>12,3 млн. сообщений о </a:t>
            </a:r>
            <a:r>
              <a:rPr lang="ru-RU" sz="2400" dirty="0" err="1" smtClean="0"/>
              <a:t>престпулении</a:t>
            </a:r>
            <a:endParaRPr lang="ru-RU" sz="2400" dirty="0"/>
          </a:p>
        </p:txBody>
      </p:sp>
      <p:sp>
        <p:nvSpPr>
          <p:cNvPr id="7" name="Rounded Rectangle 6"/>
          <p:cNvSpPr/>
          <p:nvPr/>
        </p:nvSpPr>
        <p:spPr>
          <a:xfrm>
            <a:off x="2895600" y="3429000"/>
            <a:ext cx="2088232"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2,13 млн. возбужденных УД</a:t>
            </a:r>
            <a:endParaRPr lang="ru-RU" dirty="0"/>
          </a:p>
        </p:txBody>
      </p:sp>
      <p:sp>
        <p:nvSpPr>
          <p:cNvPr id="8" name="Rectangle 7"/>
          <p:cNvSpPr/>
          <p:nvPr/>
        </p:nvSpPr>
        <p:spPr>
          <a:xfrm>
            <a:off x="1905000" y="1066800"/>
            <a:ext cx="2133600" cy="10081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smtClean="0"/>
              <a:t>0,9 M</a:t>
            </a:r>
            <a:r>
              <a:rPr lang="ru-RU" dirty="0" err="1" smtClean="0"/>
              <a:t>лн</a:t>
            </a:r>
            <a:endParaRPr lang="ru-RU" dirty="0" smtClean="0"/>
          </a:p>
          <a:p>
            <a:pPr algn="ctr"/>
            <a:r>
              <a:rPr lang="ru-RU" dirty="0" smtClean="0"/>
              <a:t>Передано в суд</a:t>
            </a:r>
            <a:endParaRPr lang="ru-RU" dirty="0"/>
          </a:p>
        </p:txBody>
      </p:sp>
      <p:sp>
        <p:nvSpPr>
          <p:cNvPr id="9" name="Rectangle 8"/>
          <p:cNvSpPr/>
          <p:nvPr/>
        </p:nvSpPr>
        <p:spPr>
          <a:xfrm>
            <a:off x="228600" y="3200400"/>
            <a:ext cx="2286000" cy="1066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Прекращено УД</a:t>
            </a:r>
          </a:p>
          <a:p>
            <a:pPr algn="ctr"/>
            <a:r>
              <a:rPr lang="ru-RU" b="1" dirty="0" smtClean="0"/>
              <a:t>64 799</a:t>
            </a:r>
            <a:endParaRPr lang="ru-RU" b="1" dirty="0"/>
          </a:p>
        </p:txBody>
      </p:sp>
      <p:sp>
        <p:nvSpPr>
          <p:cNvPr id="10" name="Rectangle 9"/>
          <p:cNvSpPr/>
          <p:nvPr/>
        </p:nvSpPr>
        <p:spPr>
          <a:xfrm>
            <a:off x="3810000" y="2362200"/>
            <a:ext cx="2016224"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smtClean="0"/>
              <a:t>1,34 Млн. приостановлено*</a:t>
            </a:r>
            <a:endParaRPr lang="ru-RU" dirty="0"/>
          </a:p>
        </p:txBody>
      </p:sp>
      <p:sp>
        <p:nvSpPr>
          <p:cNvPr id="11" name="Rectangle 10"/>
          <p:cNvSpPr/>
          <p:nvPr/>
        </p:nvSpPr>
        <p:spPr>
          <a:xfrm>
            <a:off x="457200" y="2133600"/>
            <a:ext cx="1944216"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t>327 000 </a:t>
            </a:r>
          </a:p>
          <a:p>
            <a:pPr algn="ctr"/>
            <a:r>
              <a:rPr lang="ru-RU" dirty="0" smtClean="0"/>
              <a:t> Остаток на 2013</a:t>
            </a:r>
            <a:endParaRPr lang="ru-RU" dirty="0"/>
          </a:p>
        </p:txBody>
      </p:sp>
      <p:sp>
        <p:nvSpPr>
          <p:cNvPr id="12" name="Right Arrow 11"/>
          <p:cNvSpPr/>
          <p:nvPr/>
        </p:nvSpPr>
        <p:spPr>
          <a:xfrm rot="16200000">
            <a:off x="2709292" y="2396108"/>
            <a:ext cx="1325488" cy="64807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4" name="TextBox 3"/>
          <p:cNvSpPr txBox="1"/>
          <p:nvPr/>
        </p:nvSpPr>
        <p:spPr>
          <a:xfrm>
            <a:off x="5181600" y="3581400"/>
            <a:ext cx="583814" cy="369332"/>
          </a:xfrm>
          <a:prstGeom prst="rect">
            <a:avLst/>
          </a:prstGeom>
          <a:noFill/>
        </p:spPr>
        <p:txBody>
          <a:bodyPr wrap="none" rtlCol="0">
            <a:spAutoFit/>
          </a:bodyPr>
          <a:lstStyle/>
          <a:p>
            <a:r>
              <a:rPr lang="ru-RU" dirty="0" smtClean="0"/>
              <a:t>46%</a:t>
            </a:r>
            <a:endParaRPr lang="ru-RU" dirty="0"/>
          </a:p>
        </p:txBody>
      </p:sp>
      <p:sp>
        <p:nvSpPr>
          <p:cNvPr id="13" name="TextBox 12"/>
          <p:cNvSpPr txBox="1"/>
          <p:nvPr/>
        </p:nvSpPr>
        <p:spPr>
          <a:xfrm>
            <a:off x="4495800" y="4343400"/>
            <a:ext cx="609600" cy="369332"/>
          </a:xfrm>
          <a:prstGeom prst="rect">
            <a:avLst/>
          </a:prstGeom>
          <a:noFill/>
        </p:spPr>
        <p:txBody>
          <a:bodyPr wrap="square" rtlCol="0">
            <a:spAutoFit/>
          </a:bodyPr>
          <a:lstStyle/>
          <a:p>
            <a:r>
              <a:rPr lang="ru-RU" dirty="0" smtClean="0"/>
              <a:t>17%</a:t>
            </a:r>
            <a:endParaRPr lang="ru-RU" dirty="0"/>
          </a:p>
        </p:txBody>
      </p:sp>
      <p:sp>
        <p:nvSpPr>
          <p:cNvPr id="14" name="TextBox 13"/>
          <p:cNvSpPr txBox="1"/>
          <p:nvPr/>
        </p:nvSpPr>
        <p:spPr>
          <a:xfrm>
            <a:off x="2743200" y="2057400"/>
            <a:ext cx="583814" cy="369332"/>
          </a:xfrm>
          <a:prstGeom prst="rect">
            <a:avLst/>
          </a:prstGeom>
          <a:noFill/>
        </p:spPr>
        <p:txBody>
          <a:bodyPr wrap="none" rtlCol="0">
            <a:spAutoFit/>
          </a:bodyPr>
          <a:lstStyle/>
          <a:p>
            <a:r>
              <a:rPr lang="ru-RU" dirty="0" smtClean="0"/>
              <a:t>40%</a:t>
            </a:r>
            <a:endParaRPr lang="ru-RU" dirty="0"/>
          </a:p>
        </p:txBody>
      </p:sp>
      <p:cxnSp>
        <p:nvCxnSpPr>
          <p:cNvPr id="17" name="Straight Arrow Connector 16"/>
          <p:cNvCxnSpPr/>
          <p:nvPr/>
        </p:nvCxnSpPr>
        <p:spPr>
          <a:xfrm flipH="1" flipV="1">
            <a:off x="2438400" y="2667000"/>
            <a:ext cx="533400" cy="762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a:stCxn id="7" idx="1"/>
            <a:endCxn id="9" idx="3"/>
          </p:cNvCxnSpPr>
          <p:nvPr/>
        </p:nvCxnSpPr>
        <p:spPr>
          <a:xfrm flipH="1" flipV="1">
            <a:off x="2514600" y="3733800"/>
            <a:ext cx="381000" cy="1992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a:stCxn id="7" idx="3"/>
          </p:cNvCxnSpPr>
          <p:nvPr/>
        </p:nvCxnSpPr>
        <p:spPr>
          <a:xfrm flipV="1">
            <a:off x="4983832" y="3352800"/>
            <a:ext cx="350168" cy="5802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152400" y="6248400"/>
            <a:ext cx="7042634" cy="369332"/>
          </a:xfrm>
          <a:prstGeom prst="rect">
            <a:avLst/>
          </a:prstGeom>
          <a:noFill/>
        </p:spPr>
        <p:txBody>
          <a:bodyPr wrap="none" rtlCol="0">
            <a:spAutoFit/>
          </a:bodyPr>
          <a:lstStyle/>
          <a:p>
            <a:r>
              <a:rPr lang="de-DE" dirty="0" smtClean="0"/>
              <a:t>* </a:t>
            </a:r>
            <a:r>
              <a:rPr lang="ru-RU" dirty="0" smtClean="0"/>
              <a:t>Приостановление следствия не является окончательным решением</a:t>
            </a:r>
            <a:endParaRPr lang="ru-RU" dirty="0"/>
          </a:p>
        </p:txBody>
      </p:sp>
      <p:cxnSp>
        <p:nvCxnSpPr>
          <p:cNvPr id="25" name="Straight Connector 24"/>
          <p:cNvCxnSpPr/>
          <p:nvPr/>
        </p:nvCxnSpPr>
        <p:spPr>
          <a:xfrm>
            <a:off x="5867400" y="609600"/>
            <a:ext cx="76200" cy="55626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19800" y="4191000"/>
            <a:ext cx="2743200" cy="838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Ca. 6 M</a:t>
            </a:r>
            <a:r>
              <a:rPr lang="ru-RU" dirty="0" err="1" smtClean="0"/>
              <a:t>лн</a:t>
            </a:r>
            <a:r>
              <a:rPr lang="ru-RU" dirty="0" smtClean="0"/>
              <a:t>.</a:t>
            </a:r>
            <a:r>
              <a:rPr lang="de-DE" dirty="0" smtClean="0"/>
              <a:t> </a:t>
            </a:r>
            <a:r>
              <a:rPr lang="ru-RU" dirty="0" smtClean="0"/>
              <a:t>Зарегистрированных преступлений</a:t>
            </a:r>
            <a:endParaRPr lang="ru-RU" dirty="0"/>
          </a:p>
        </p:txBody>
      </p:sp>
      <p:sp>
        <p:nvSpPr>
          <p:cNvPr id="29" name="Rectangle 28"/>
          <p:cNvSpPr/>
          <p:nvPr/>
        </p:nvSpPr>
        <p:spPr>
          <a:xfrm>
            <a:off x="6477000" y="3276600"/>
            <a:ext cx="2362200" cy="838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dirty="0" smtClean="0"/>
              <a:t>Ca. 3 </a:t>
            </a:r>
            <a:r>
              <a:rPr lang="ru-RU" dirty="0" smtClean="0"/>
              <a:t>млн. раскрытых преступлений</a:t>
            </a:r>
            <a:r>
              <a:rPr lang="de-DE" dirty="0" smtClean="0"/>
              <a:t>/2 </a:t>
            </a:r>
            <a:r>
              <a:rPr lang="de-DE" dirty="0" err="1" smtClean="0"/>
              <a:t>Mio</a:t>
            </a:r>
            <a:r>
              <a:rPr lang="de-DE" dirty="0" smtClean="0"/>
              <a:t> </a:t>
            </a:r>
            <a:r>
              <a:rPr lang="ru-RU" dirty="0" smtClean="0"/>
              <a:t>подозреваемых</a:t>
            </a:r>
            <a:r>
              <a:rPr lang="de-DE" dirty="0" smtClean="0"/>
              <a:t> </a:t>
            </a:r>
            <a:endParaRPr lang="ru-RU" dirty="0"/>
          </a:p>
        </p:txBody>
      </p:sp>
      <p:sp>
        <p:nvSpPr>
          <p:cNvPr id="30" name="Rectangle 29"/>
          <p:cNvSpPr/>
          <p:nvPr/>
        </p:nvSpPr>
        <p:spPr>
          <a:xfrm>
            <a:off x="6553200" y="1981200"/>
            <a:ext cx="20574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smtClean="0"/>
              <a:t>Ca. 0,8 </a:t>
            </a:r>
            <a:r>
              <a:rPr lang="ru-RU" dirty="0" smtClean="0"/>
              <a:t>млн. предстало перед судом</a:t>
            </a:r>
            <a:endParaRPr lang="ru-RU" dirty="0"/>
          </a:p>
        </p:txBody>
      </p:sp>
      <p:sp>
        <p:nvSpPr>
          <p:cNvPr id="31" name="Up Arrow 30"/>
          <p:cNvSpPr/>
          <p:nvPr/>
        </p:nvSpPr>
        <p:spPr>
          <a:xfrm>
            <a:off x="6934200" y="2819400"/>
            <a:ext cx="1219200" cy="457200"/>
          </a:xfrm>
          <a:prstGeom prs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2" name="Rectangle 31"/>
          <p:cNvSpPr/>
          <p:nvPr/>
        </p:nvSpPr>
        <p:spPr>
          <a:xfrm>
            <a:off x="6172200" y="990600"/>
            <a:ext cx="29718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Ca. 40 000 </a:t>
            </a:r>
            <a:r>
              <a:rPr lang="ru-RU" dirty="0" smtClean="0"/>
              <a:t>осуждено к реальному лишению свободы</a:t>
            </a:r>
            <a:endParaRPr lang="ru-RU" dirty="0"/>
          </a:p>
        </p:txBody>
      </p:sp>
      <p:sp>
        <p:nvSpPr>
          <p:cNvPr id="33" name="Rectangle 32"/>
          <p:cNvSpPr/>
          <p:nvPr/>
        </p:nvSpPr>
        <p:spPr>
          <a:xfrm>
            <a:off x="4114800" y="609600"/>
            <a:ext cx="1676400" cy="1447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t>около</a:t>
            </a:r>
            <a:r>
              <a:rPr lang="de-DE" dirty="0" smtClean="0"/>
              <a:t> 200 000</a:t>
            </a:r>
          </a:p>
          <a:p>
            <a:pPr algn="ctr"/>
            <a:r>
              <a:rPr lang="ru-RU" dirty="0" smtClean="0"/>
              <a:t>Осуждено к реальному лишению свободы</a:t>
            </a:r>
            <a:endParaRPr lang="ru-RU" dirty="0"/>
          </a:p>
        </p:txBody>
      </p:sp>
      <p:sp>
        <p:nvSpPr>
          <p:cNvPr id="34" name="TextBox 33"/>
          <p:cNvSpPr txBox="1"/>
          <p:nvPr/>
        </p:nvSpPr>
        <p:spPr>
          <a:xfrm>
            <a:off x="2209800" y="609600"/>
            <a:ext cx="1444434" cy="369332"/>
          </a:xfrm>
          <a:prstGeom prst="rect">
            <a:avLst/>
          </a:prstGeom>
          <a:noFill/>
        </p:spPr>
        <p:txBody>
          <a:bodyPr wrap="none" rtlCol="0">
            <a:spAutoFit/>
          </a:bodyPr>
          <a:lstStyle/>
          <a:p>
            <a:r>
              <a:rPr lang="ru-RU" b="1" dirty="0" smtClean="0"/>
              <a:t>Россия</a:t>
            </a:r>
            <a:r>
              <a:rPr lang="de-DE" b="1" dirty="0" smtClean="0"/>
              <a:t>, 2012</a:t>
            </a:r>
            <a:endParaRPr lang="ru-RU" b="1" dirty="0"/>
          </a:p>
        </p:txBody>
      </p:sp>
      <p:sp>
        <p:nvSpPr>
          <p:cNvPr id="36" name="TextBox 35"/>
          <p:cNvSpPr txBox="1"/>
          <p:nvPr/>
        </p:nvSpPr>
        <p:spPr>
          <a:xfrm>
            <a:off x="6629400" y="685800"/>
            <a:ext cx="2262387" cy="369332"/>
          </a:xfrm>
          <a:prstGeom prst="rect">
            <a:avLst/>
          </a:prstGeom>
          <a:noFill/>
        </p:spPr>
        <p:txBody>
          <a:bodyPr wrap="square" rtlCol="0">
            <a:spAutoFit/>
          </a:bodyPr>
          <a:lstStyle/>
          <a:p>
            <a:r>
              <a:rPr lang="ru-RU" b="1" dirty="0" smtClean="0"/>
              <a:t>Германия</a:t>
            </a:r>
            <a:r>
              <a:rPr lang="de-DE" b="1" dirty="0" smtClean="0"/>
              <a:t>, 2010</a:t>
            </a:r>
            <a:endParaRPr lang="ru-RU" b="1" dirty="0"/>
          </a:p>
        </p:txBody>
      </p:sp>
      <p:sp>
        <p:nvSpPr>
          <p:cNvPr id="37" name="TextBox 36"/>
          <p:cNvSpPr txBox="1"/>
          <p:nvPr/>
        </p:nvSpPr>
        <p:spPr>
          <a:xfrm>
            <a:off x="6019800" y="5257800"/>
            <a:ext cx="2868606" cy="923330"/>
          </a:xfrm>
          <a:prstGeom prst="rect">
            <a:avLst/>
          </a:prstGeom>
          <a:noFill/>
        </p:spPr>
        <p:txBody>
          <a:bodyPr wrap="none" rtlCol="0">
            <a:spAutoFit/>
          </a:bodyPr>
          <a:lstStyle/>
          <a:p>
            <a:r>
              <a:rPr lang="de-DE" dirty="0" smtClean="0"/>
              <a:t>Statistisches Bundesamt. </a:t>
            </a:r>
          </a:p>
          <a:p>
            <a:r>
              <a:rPr lang="de-DE" dirty="0" smtClean="0"/>
              <a:t>Statistisches Jahrbuch 2012, </a:t>
            </a:r>
          </a:p>
          <a:p>
            <a:r>
              <a:rPr lang="de-DE" dirty="0" smtClean="0"/>
              <a:t>C. 310 </a:t>
            </a:r>
            <a:endParaRPr lang="ru-RU" dirty="0"/>
          </a:p>
        </p:txBody>
      </p:sp>
    </p:spTree>
    <p:extLst>
      <p:ext uri="{BB962C8B-B14F-4D97-AF65-F5344CB8AC3E}">
        <p14:creationId xmlns:p14="http://schemas.microsoft.com/office/powerpoint/2010/main" val="2500619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1650</TotalTime>
  <Words>2309</Words>
  <Application>Microsoft Office PowerPoint</Application>
  <PresentationFormat>On-screen Show (4:3)</PresentationFormat>
  <Paragraphs>460</Paragraphs>
  <Slides>55</Slides>
  <Notes>13</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 Закономерности работы правоохранительной системы  Шклярук Мария  15.07.2015</vt:lpstr>
      <vt:lpstr>Основные темы</vt:lpstr>
      <vt:lpstr>Методы исследования и эмпирическая база </vt:lpstr>
      <vt:lpstr>Классические каноны социологического исследования: организации — внутренние и внешние стимулы — практики функционирования. </vt:lpstr>
      <vt:lpstr>PowerPoint Presentation</vt:lpstr>
      <vt:lpstr>Стадии следствия и сроки</vt:lpstr>
      <vt:lpstr>Социологическая реконструкция</vt:lpstr>
      <vt:lpstr>Следственные органы в России (Подследственность - ст. 151 УПК РФ)</vt:lpstr>
      <vt:lpstr>Следствие в цифрах. Сравнение.</vt:lpstr>
      <vt:lpstr>Результаты - Как работает российская полиция?</vt:lpstr>
      <vt:lpstr>Результаты: Причины постоянного ухудшения работы правоохранительных органов </vt:lpstr>
      <vt:lpstr>Общие проблемы организационных структур</vt:lpstr>
      <vt:lpstr>Организационная логика ухудшения работы правоохранительных органов</vt:lpstr>
      <vt:lpstr>Рост аппарата контроля и бумажной работы</vt:lpstr>
      <vt:lpstr>Линейно-территориальный принцип</vt:lpstr>
      <vt:lpstr>Системы оценки</vt:lpstr>
      <vt:lpstr>Эффекты системы оценки</vt:lpstr>
      <vt:lpstr>Логика негативного воздействия палочной системы на работу правоохранительных органов</vt:lpstr>
      <vt:lpstr>Эффекты систем оценки</vt:lpstr>
      <vt:lpstr>Пример работы внутри показателей</vt:lpstr>
      <vt:lpstr>Что такое типовое уголовное дело</vt:lpstr>
      <vt:lpstr>Расследование типового уголовного дела</vt:lpstr>
      <vt:lpstr>Основные «принципы» расследования</vt:lpstr>
      <vt:lpstr>Искажение логики уголовного процесса по сравнению с УПК</vt:lpstr>
      <vt:lpstr>Общие принципы реформ полиции  в Восточной Европе </vt:lpstr>
      <vt:lpstr>PowerPoint Presentation</vt:lpstr>
      <vt:lpstr>Российская полиция в мировом контексте, 2009</vt:lpstr>
      <vt:lpstr>Расходы на безопасность</vt:lpstr>
      <vt:lpstr>Ресурсы: численность</vt:lpstr>
      <vt:lpstr>Модели численности  /финансирования</vt:lpstr>
      <vt:lpstr>Результативность полиций</vt:lpstr>
      <vt:lpstr>Принципы формирования концепции реформирования</vt:lpstr>
      <vt:lpstr>PowerPoint Presentation</vt:lpstr>
      <vt:lpstr>Принципы реформирования</vt:lpstr>
      <vt:lpstr>Направления реформирования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Изменение роли прокуратуры и принципов уголовного преследования</vt:lpstr>
      <vt:lpstr>Итоги: как работают правоохранительные органы после реформы</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Katya Moiseeva</dc:creator>
  <cp:lastModifiedBy>Maria Shklyaruk</cp:lastModifiedBy>
  <cp:revision>50</cp:revision>
  <dcterms:created xsi:type="dcterms:W3CDTF">2006-08-16T00:00:00Z</dcterms:created>
  <dcterms:modified xsi:type="dcterms:W3CDTF">2015-07-16T08:40:11Z</dcterms:modified>
</cp:coreProperties>
</file>