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Quattrocento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D13472E-0681-44A0-AA34-3DDE58FAF896}">
  <a:tblStyle styleId="{8D13472E-0681-44A0-AA34-3DDE58FAF8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DCDDCA7D-DD62-4C22-BFAC-8877571276B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dk1">
              <a:alpha val="20000"/>
            </a:schemeClr>
          </a:solidFill>
        </a:fill>
      </a:tcStyle>
    </a:band1H>
    <a:band1V>
      <a:tcStyle>
        <a:fill>
          <a:solidFill>
            <a:schemeClr val="dk1">
              <a:alpha val="20000"/>
            </a:schemeClr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6EDBF8E9-66D9-4B65-9E60-B87990C907C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dk1">
              <a:alpha val="20000"/>
            </a:schemeClr>
          </a:solidFill>
        </a:fill>
      </a:tcStyle>
    </a:band1H>
    <a:band1V>
      <a:tcStyle>
        <a:fill>
          <a:solidFill>
            <a:schemeClr val="dk1">
              <a:alpha val="20000"/>
            </a:schemeClr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9A04BC06-5656-4B57-951D-810C18D161F6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italic.fntdata"/><Relationship Id="rId20" Type="http://schemas.openxmlformats.org/officeDocument/2006/relationships/slide" Target="slides/slide15.xml"/><Relationship Id="rId41" Type="http://schemas.openxmlformats.org/officeDocument/2006/relationships/font" Target="fonts/Quattrocento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QuattrocentoSans-bold.fntdata"/><Relationship Id="rId16" Type="http://schemas.openxmlformats.org/officeDocument/2006/relationships/slide" Target="slides/slide11.xml"/><Relationship Id="rId38" Type="http://schemas.openxmlformats.org/officeDocument/2006/relationships/font" Target="fonts/Quattrocento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Согласно ст. 4 Уголовного кодекса Российской Федерации (далее — УК), «лица, совершившие преступления, равны перед законом и подлежат уголовной ответственности независимо от пола, расы, национальности, языка, происхождения, имущественного и должностного положения, места жительства, отношения к религии, убежде- ний, принадлежности к общественным объединениям, а также других обстоятельств».</a:t>
            </a: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Согласно ч. 3 ст. 60 УК РФ, «при назначении наказания судья учитывает характер и степень общественной опасности преступления, личность виновного, в том числе обстоятельства, смягчающие и отягчающие наказание, а также влияние назначенного наказания на исправление осужденного и на условия жизни его семьи».</a:t>
            </a: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9" y="26670"/>
            <a:ext cx="9133840" cy="51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ctrTitle"/>
          </p:nvPr>
        </p:nvSpPr>
        <p:spPr>
          <a:xfrm>
            <a:off x="685800" y="1597820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9" y="0"/>
            <a:ext cx="9133840" cy="104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792288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1821656" y="-1209674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4645028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4645028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900113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648200" y="900113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2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57202" y="1076326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400" y="0"/>
            <a:ext cx="2184399" cy="6600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685800" y="1597820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1" i="0" lang="ru-RU" sz="32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Как судьи принимают решения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371600" y="2914650"/>
            <a:ext cx="6934199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ru-RU" sz="217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Арина Дмитриева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ru-RU" sz="217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Институт проблем правоприменения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34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ru-RU" sz="217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Европейский университет в Санкт-Петербурге</a:t>
            </a:r>
          </a:p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«Уклоны правосудия»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Уклоны правосудия – предрасположенность судьи против или в поддержку одной из сторон или одной из социальных групп </a:t>
            </a:r>
          </a:p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Принятие решений судьями в уголовном процессе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581150"/>
            <a:ext cx="7619999" cy="321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«Уклоны» правосудия, связанные с: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Социальным статусом подсудимого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Гендерный уклон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отношении мигрантов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Уклоны правосудия 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пользу государства: «обвинительный уклон»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пользу какой-нибудь из социальных групп </a:t>
            </a:r>
          </a:p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619381" y="25530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Quattrocento Sans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Обвинительный уклон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554510" y="118749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52550"/>
            <a:ext cx="8305799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Удовлетворение судьями жалоб на нарушение норм УПК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430846" y="1406788"/>
            <a:ext cx="1481267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начала 2009 года количество жалоб росло, количество удовлетворений – снижалось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95" y="1288191"/>
            <a:ext cx="6487694" cy="3433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Уклоны, связанные с социальным статусом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Неравенство – непреднамеренный уклон;</a:t>
            </a:r>
          </a:p>
          <a:p>
            <a:pPr indent="-342900" lvl="0" marL="342900" marR="0" rtl="0" algn="l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Дискриминация – преднамеренный уклон, являющийся результатом выработавшейся политики или санкционированный законом (в некоторых юрисдикциях УК позволяет сокращение наказания для имеющих работу) </a:t>
            </a:r>
          </a:p>
        </p:txBody>
      </p:sp>
      <p:sp>
        <p:nvSpPr>
          <p:cNvPr id="232" name="Shape 23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981200" y="205978"/>
            <a:ext cx="7010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Теория фокусных точек (focal concern theory) </a:t>
            </a: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(Steffensmeier et al 1998)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Основные положения: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b="0" i="0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Судьям дано легитимное право заботится о </a:t>
            </a:r>
            <a:r>
              <a:rPr b="1" i="0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защите общества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Arial"/>
              <a:buChar char="•"/>
            </a:pPr>
            <a:r>
              <a:rPr b="1" i="0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Степень безупречности</a:t>
            </a:r>
            <a:r>
              <a:rPr b="0" i="1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закон требует от судей сделать оценку степени потенциальной опасности подсудимого (на основании биографии подсудимого, склонности к правонарушениям, степени жестокости),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Arial"/>
              <a:buChar char="•"/>
            </a:pPr>
            <a:r>
              <a:rPr b="0" i="0" lang="ru-RU" sz="217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судей влияют социальные стереотипы, особенно в отношении впервые попавших на скамью подсудимых, женщин и т.п.</a:t>
            </a:r>
          </a:p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Нормативные положения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9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Равенство всех перед законом: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2666"/>
              <a:buFont typeface="Arial"/>
              <a:buChar char="•"/>
            </a:pPr>
            <a:r>
              <a:rPr b="0" i="0" lang="ru-RU" sz="15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Согласно ст. 4 Уголовного кодекса Российской Федерации (далее — УК), «лица, совершившие преступления, равны перед законом и подлежат уголовной ответственности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обстоятельств».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9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Но: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ct val="102666"/>
              <a:buFont typeface="Arial"/>
              <a:buChar char="•"/>
            </a:pPr>
            <a:r>
              <a:rPr b="0" i="0" lang="ru-RU" sz="154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Согласно ч. 3 ст. 60 УК РФ, «при назначении наказания судья учитывает характер и степень общественной опасности преступления, личность виновного, в том числе обстоятельства, смягчающие и отягчающие наказание, а также влияние назначенного наказания на исправление осужденного и на условия жизни его семьи».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08"/>
              </a:spcBef>
              <a:buClr>
                <a:schemeClr val="dk1"/>
              </a:buClr>
              <a:buSzPct val="102666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Уклоны правосудия в РФ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•"/>
            </a:pPr>
            <a:r>
              <a:rPr b="0" i="0" lang="ru-RU" sz="196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База данных: 5 уголовных дел (2009-2013)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•"/>
            </a:pPr>
            <a:r>
              <a:rPr b="0" i="0" lang="ru-RU" sz="196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Зависимые переменные: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–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Реальное /условное  наказание;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–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Продолжительность реального тюремного срока (в годах)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•"/>
            </a:pPr>
            <a:r>
              <a:rPr b="0" i="0" lang="ru-RU" sz="196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Переменные социального статуса: возраст, пол, гражданство, семейное положение, наличие работы;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•"/>
            </a:pPr>
            <a:r>
              <a:rPr b="0" i="0" lang="ru-RU" sz="196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Контрольные переменные: тяжесть преступления (статья и часть УК), криминальная биография подсудимого, региональные различия (policy and culture influence), individual judge characteristics (latent attitudes)</a:t>
            </a:r>
          </a:p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Социальный статус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b="0" i="0" lang="ru-RU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Судья обязан принимать во внимание социальные характеристики подсудимого, но УПК не уточняет, какие именно;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Char char="•"/>
            </a:pPr>
            <a:r>
              <a:rPr b="1" i="0" lang="ru-RU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Смягчающие обстоятельства </a:t>
            </a:r>
            <a:r>
              <a:rPr b="0" i="0" lang="ru-RU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хорошо специфицированы в УПК, но по факту не закрыт;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b="0" i="0" lang="ru-RU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Два </a:t>
            </a:r>
            <a:r>
              <a:rPr b="1" i="0" lang="ru-RU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отягощающих</a:t>
            </a:r>
            <a:r>
              <a:rPr b="0" i="0" lang="ru-RU" sz="238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обстоятельства напрямую качаются социального статуса подсудимого: 1) преступление совершено правоохранителем, 2) преступление совершено должностным лицом</a:t>
            </a:r>
          </a:p>
        </p:txBody>
      </p:sp>
      <p:sp>
        <p:nvSpPr>
          <p:cNvPr id="265" name="Shape 265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Российская судебная система</a:t>
            </a:r>
          </a:p>
        </p:txBody>
      </p:sp>
      <p:sp>
        <p:nvSpPr>
          <p:cNvPr id="105" name="Shape 105"/>
          <p:cNvSpPr/>
          <p:nvPr/>
        </p:nvSpPr>
        <p:spPr>
          <a:xfrm>
            <a:off x="0" y="-184666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84731" y="4343400"/>
            <a:ext cx="2406068" cy="66674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Мировые судьи  (7500)</a:t>
            </a:r>
          </a:p>
        </p:txBody>
      </p:sp>
      <p:sp>
        <p:nvSpPr>
          <p:cNvPr id="107" name="Shape 107"/>
          <p:cNvSpPr/>
          <p:nvPr/>
        </p:nvSpPr>
        <p:spPr>
          <a:xfrm>
            <a:off x="184731" y="3657600"/>
            <a:ext cx="2406068" cy="40004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Районные суды(2210)</a:t>
            </a:r>
          </a:p>
        </p:txBody>
      </p:sp>
      <p:sp>
        <p:nvSpPr>
          <p:cNvPr id="108" name="Shape 108"/>
          <p:cNvSpPr/>
          <p:nvPr/>
        </p:nvSpPr>
        <p:spPr>
          <a:xfrm>
            <a:off x="184731" y="3028950"/>
            <a:ext cx="2406068" cy="40004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Суды субъектов (85)</a:t>
            </a:r>
          </a:p>
        </p:txBody>
      </p:sp>
      <p:sp>
        <p:nvSpPr>
          <p:cNvPr id="109" name="Shape 109"/>
          <p:cNvSpPr/>
          <p:nvPr/>
        </p:nvSpPr>
        <p:spPr>
          <a:xfrm>
            <a:off x="3094941" y="3030792"/>
            <a:ext cx="3229657" cy="512505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Арбитражные районные суды (110) </a:t>
            </a:r>
          </a:p>
        </p:txBody>
      </p:sp>
      <p:sp>
        <p:nvSpPr>
          <p:cNvPr id="110" name="Shape 110"/>
          <p:cNvSpPr/>
          <p:nvPr/>
        </p:nvSpPr>
        <p:spPr>
          <a:xfrm>
            <a:off x="6575263" y="3021983"/>
            <a:ext cx="2568734" cy="400049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Военные суды субъектов(12)</a:t>
            </a:r>
          </a:p>
        </p:txBody>
      </p:sp>
      <p:sp>
        <p:nvSpPr>
          <p:cNvPr id="111" name="Shape 111"/>
          <p:cNvSpPr/>
          <p:nvPr/>
        </p:nvSpPr>
        <p:spPr>
          <a:xfrm>
            <a:off x="6575264" y="3630528"/>
            <a:ext cx="2568734" cy="400049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Районные военные суды (107)</a:t>
            </a:r>
          </a:p>
        </p:txBody>
      </p:sp>
      <p:sp>
        <p:nvSpPr>
          <p:cNvPr id="112" name="Shape 112"/>
          <p:cNvSpPr/>
          <p:nvPr/>
        </p:nvSpPr>
        <p:spPr>
          <a:xfrm>
            <a:off x="3077497" y="2343150"/>
            <a:ext cx="3247102" cy="400049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Апелляционные суды  (12) </a:t>
            </a:r>
          </a:p>
        </p:txBody>
      </p:sp>
      <p:sp>
        <p:nvSpPr>
          <p:cNvPr id="113" name="Shape 113"/>
          <p:cNvSpPr/>
          <p:nvPr/>
        </p:nvSpPr>
        <p:spPr>
          <a:xfrm>
            <a:off x="3040625" y="1721385"/>
            <a:ext cx="3283974" cy="400049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Кассационный арбитражный суд</a:t>
            </a:r>
          </a:p>
        </p:txBody>
      </p:sp>
      <p:sp>
        <p:nvSpPr>
          <p:cNvPr id="114" name="Shape 114"/>
          <p:cNvSpPr/>
          <p:nvPr/>
        </p:nvSpPr>
        <p:spPr>
          <a:xfrm>
            <a:off x="609600" y="971550"/>
            <a:ext cx="8381999" cy="5715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Верховный Суд  (170)</a:t>
            </a:r>
          </a:p>
        </p:txBody>
      </p:sp>
      <p:sp>
        <p:nvSpPr>
          <p:cNvPr id="115" name="Shape 115"/>
          <p:cNvSpPr/>
          <p:nvPr/>
        </p:nvSpPr>
        <p:spPr>
          <a:xfrm>
            <a:off x="1219200" y="4057650"/>
            <a:ext cx="609599" cy="28575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219200" y="3429000"/>
            <a:ext cx="609599" cy="228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219200" y="1543050"/>
            <a:ext cx="609599" cy="148682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404971" y="2743200"/>
            <a:ext cx="609599" cy="28575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404971" y="2114089"/>
            <a:ext cx="609599" cy="22906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404971" y="1566887"/>
            <a:ext cx="609599" cy="17144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7331142" y="3442535"/>
            <a:ext cx="609599" cy="20152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331142" y="1524415"/>
            <a:ext cx="609599" cy="148774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Гипотезы о влиянии социального статуса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H1: Правоохранителей наказывают более строго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H2: Подсудимых с более высоким положением наказывают жестче, особенно за беловоротничковые преступления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H3: Подсудимые, чей социальный статус связан с более низким уровнем интеграции в общество (напр., безработные), наказываются жестче.  </a:t>
            </a:r>
          </a:p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Вероятность реального срока и продолжительность заключения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11159" l="9914" r="4999" t="18856"/>
          <a:stretch/>
        </p:blipFill>
        <p:spPr>
          <a:xfrm>
            <a:off x="457200" y="1123950"/>
            <a:ext cx="8077199" cy="37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Выводы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57200" y="1200150"/>
            <a:ext cx="8229600" cy="380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1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Безработных</a:t>
            </a: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осуждают устойчиво </a:t>
            </a:r>
            <a:r>
              <a:rPr b="1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жестче</a:t>
            </a: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и с точки зрения типа наказания, и с точки зрения размера наказания для всех видов преступлений.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1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Правоохранителей </a:t>
            </a: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наказывают </a:t>
            </a:r>
            <a:r>
              <a:rPr b="1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жестче</a:t>
            </a: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за преступления, связанные с наркотиками.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1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Предприниматели </a:t>
            </a: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устойчиво получают более жесткие наказания: для них выше вероятность получить реальный тюремный срок и более длительный срок заключения по всем группам преступлений. Самые жесткие наказания назначаются за беловоротничковые преступления. Для руководителей предприятий характерен тот же паттерн, тогда как должностные лица получают более мягкие наказания.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b="1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Студенты </a:t>
            </a: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устойчиво получают более мягкие наказания и с точки зрения типа наказания (чаще условный срок) и размера наказания. </a:t>
            </a:r>
          </a:p>
        </p:txBody>
      </p:sp>
      <p:sp>
        <p:nvSpPr>
          <p:cNvPr id="290" name="Shape 290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Гендерный уклон (теория) 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Развитие теории фокусных точек в отношении женщин: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1750"/>
              <a:buFont typeface="Arial"/>
              <a:buChar char="•"/>
            </a:pPr>
            <a:r>
              <a:rPr b="1" i="0" lang="ru-RU" sz="203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«рыцарские» установки </a:t>
            </a:r>
            <a:r>
              <a:rPr b="0" i="0" lang="ru-RU" sz="203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судей могут давать женщинам преимущества в силу того, что женщина рассматривается как слабый пол и нуждается в защите;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1750"/>
              <a:buFont typeface="Arial"/>
              <a:buChar char="•"/>
            </a:pPr>
            <a:r>
              <a:rPr b="0" i="0" lang="ru-RU" sz="203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Женщины получают более строгое наказание за преступления, связанные с наркотиками и насильственные преступления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7"/>
              </a:spcBef>
              <a:buClr>
                <a:schemeClr val="dk1"/>
              </a:buClr>
              <a:buSzPct val="101750"/>
              <a:buFont typeface="Arial"/>
              <a:buChar char="•"/>
            </a:pPr>
            <a:r>
              <a:rPr b="0" i="0" lang="ru-RU" sz="203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Подсудимые, имеющие детей, получают более мягкое наказание и реже получают реальный срок</a:t>
            </a:r>
          </a:p>
        </p:txBody>
      </p:sp>
      <p:sp>
        <p:nvSpPr>
          <p:cNvPr id="298" name="Shape 29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Результаты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4822" t="0"/>
          <a:stretch/>
        </p:blipFill>
        <p:spPr>
          <a:xfrm>
            <a:off x="0" y="1755828"/>
            <a:ext cx="9144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Выводы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457200" y="1200150"/>
            <a:ext cx="8229600" cy="373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1: В целом, вероятность получить 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реальный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срок для женщин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ниже 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 всех случаях; 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2: Обнаруживается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позитивная дискриминация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женщин, обвиняемых 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насильственных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преступлениях и преступлениях 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против собственности,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но пол не оказывает никакого влияния на наказание за преступления, связанные с наркотиками. 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3: 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Наличие детей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является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смягчающим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фактором и для женщин, и для мужчин но: </a:t>
            </a:r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4: почти исчезает в случае насильственных и наркотических преступлений;</a:t>
            </a:r>
          </a:p>
          <a:p>
            <a: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5: сильнее для состоящих в браке;</a:t>
            </a:r>
          </a:p>
          <a:p>
            <a:pPr indent="0" lvl="1" marL="457200" marR="0" rtl="0" algn="l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6: Брак не дает преимуществ женщинам по сравнению с мужчинами</a:t>
            </a:r>
            <a:r>
              <a:rPr b="0" i="0" lang="ru-RU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</p:txBody>
      </p:sp>
      <p:sp>
        <p:nvSpPr>
          <p:cNvPr id="315" name="Shape 315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Уклон в отношении мигрантов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12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Гипотезы о связи миграции и преступности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Миграция повышает преступность: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Calibri"/>
              <a:buAutoNum type="arabicPeriod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«Структура возможностей» (Merton, 1938)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Calibri"/>
              <a:buAutoNum type="arabicPeriod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Культурный конфликт (Sellin, 1938)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Calibri"/>
              <a:buAutoNum type="arabicPeriod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Теория социальной дезорганизации (Shaw&amp;McKay, 1942)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Миграция снижает преступность: 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AutoNum type="arabicPeriod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Мигранты являются более законопослушными (Sutherland, 1924)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AutoNum type="arabicPeriod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“Теория оживления бедных районов”  (Lee&amp;Martinez, 2002)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AutoNum type="arabicPeriod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Угроза депортации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Shape 323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1828800" y="0"/>
            <a:ext cx="6715732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Кросс-страновые исследования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428625" y="744166"/>
            <a:ext cx="8345116" cy="412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Отрицательная связь иммиграции и преступности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США</a:t>
            </a:r>
            <a:r>
              <a:rPr b="0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Уровень преступности среди мигрантов ниже (Kelsey, 1926; Vechten, 1941; Lee&amp;Martinez, 2009; 2002; Moehling&amp;Piehl, 2014)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Великобритания</a:t>
            </a:r>
            <a:r>
              <a:rPr b="0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«Качество» миграции играет роль (миграция 1980-х «+», миграция 2000-х «-» (Bell&amp;Machin, 2010; 2011) 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Италия</a:t>
            </a:r>
            <a:r>
              <a:rPr b="0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связи не обнаруживается (Bianchi&amp;Buonanno, 2010)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40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Положительная корреляция </a:t>
            </a:r>
          </a:p>
          <a:p>
            <a:pPr indent="0" lvl="1" marL="342900" marR="0" rtl="0" algn="l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Испания</a:t>
            </a:r>
            <a:r>
              <a:rPr b="0" i="0" lang="ru-RU" sz="194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зависит от страны происхождения: из Латинской Америки почти не влияет, миграция из других стран (Африка) повышает уровень преступности (Alonso-Borrego, Garoupa, &amp; Vázquez, 2011)</a:t>
            </a: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Shape 33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Демографические характеристики</a:t>
            </a:r>
          </a:p>
        </p:txBody>
      </p:sp>
      <p:graphicFrame>
        <p:nvGraphicFramePr>
          <p:cNvPr id="339" name="Shape 339"/>
          <p:cNvGraphicFramePr/>
          <p:nvPr/>
        </p:nvGraphicFramePr>
        <p:xfrm>
          <a:off x="228600" y="1200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{6EDBF8E9-66D9-4B65-9E60-B87990C907C1}</a:tableStyleId>
              </a:tblPr>
              <a:tblGrid>
                <a:gridCol w="1600200"/>
                <a:gridCol w="914400"/>
                <a:gridCol w="1146525"/>
                <a:gridCol w="1220375"/>
                <a:gridCol w="1366900"/>
                <a:gridCol w="1123650"/>
                <a:gridCol w="13909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Граждане РФ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Граждане РФ внутренние мигранты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cap="none" strike="noStrike"/>
                        <a:t>Зарегистрированные мигранты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cap="none" strike="noStrike"/>
                        <a:t>Мигранты без регистрации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cap="none" strike="noStrike"/>
                        <a:t>Лица без гражданства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 u="none" cap="none" strike="noStrike"/>
                        <a:t>Всего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Возраст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31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31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32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31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31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/>
                        <a:t>31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Мужчины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83%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86%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89%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90%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87%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83%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Состоят в браке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24%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24%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38%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39%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11%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25%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Дети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30%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29%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36%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28%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24%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30%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Высшее образование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10%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9%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7%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3%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8%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Среднее образование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64%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65%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77%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82%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54%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/>
                        <a:t>65%</a:t>
                      </a: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340" name="Shape 340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570283" y="21190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Вероятность получить реальный срок (по сравнению с гражданами РФ, имеющими постоянную регистрацию)</a:t>
            </a:r>
          </a:p>
        </p:txBody>
      </p:sp>
      <p:graphicFrame>
        <p:nvGraphicFramePr>
          <p:cNvPr id="348" name="Shape 348"/>
          <p:cNvGraphicFramePr/>
          <p:nvPr/>
        </p:nvGraphicFramePr>
        <p:xfrm>
          <a:off x="304800" y="13525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{6EDBF8E9-66D9-4B65-9E60-B87990C907C1}</a:tableStyleId>
              </a:tblPr>
              <a:tblGrid>
                <a:gridCol w="1646125"/>
                <a:gridCol w="1646125"/>
                <a:gridCol w="1646125"/>
                <a:gridCol w="1646125"/>
                <a:gridCol w="1646125"/>
              </a:tblGrid>
              <a:tr h="358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/>
                        <a:t>Всего</a:t>
                      </a: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/>
                        <a:t>Насильственные</a:t>
                      </a: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/>
                        <a:t>Имущественные</a:t>
                      </a: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400"/>
                        <a:t>Наркотические</a:t>
                      </a:r>
                      <a:r>
                        <a:rPr lang="ru-RU" sz="1400"/>
                        <a:t> </a:t>
                      </a:r>
                    </a:p>
                  </a:txBody>
                  <a:tcPr marT="34300" marB="34300" marR="68575" marL="68575"/>
                </a:tc>
              </a:tr>
              <a:tr h="38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/>
                        <a:t>Внутренний мигрант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+8,8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+6,3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+17,3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+13,8</a:t>
                      </a:r>
                    </a:p>
                  </a:txBody>
                  <a:tcPr marT="0" marB="0" marR="51425" marL="51425"/>
                </a:tc>
              </a:tr>
              <a:tr h="38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Зарегистрированный</a:t>
                      </a: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мигрант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+24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+12,2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+41,6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+33,9</a:t>
                      </a:r>
                    </a:p>
                  </a:txBody>
                  <a:tcPr marT="0" marB="0" marR="51425" marL="51425"/>
                </a:tc>
              </a:tr>
              <a:tr h="38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/>
                        <a:t>Мигрант без регистрации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+34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+21,2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+55,2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+42</a:t>
                      </a:r>
                    </a:p>
                  </a:txBody>
                  <a:tcPr marT="0" marB="0" marR="51425" marL="51425"/>
                </a:tc>
              </a:tr>
              <a:tr h="38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Лицо</a:t>
                      </a: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без гражданства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+9,9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+8,3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+15,6</a:t>
                      </a:r>
                    </a:p>
                  </a:txBody>
                  <a:tcPr marT="0" marB="0" marR="51425" marL="5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500"/>
                        <a:t>+24,4</a:t>
                      </a:r>
                    </a:p>
                  </a:txBody>
                  <a:tcPr marT="0" marB="0" marR="51425" marL="51425"/>
                </a:tc>
              </a:tr>
            </a:tbl>
          </a:graphicData>
        </a:graphic>
      </p:graphicFrame>
      <p:sp>
        <p:nvSpPr>
          <p:cNvPr id="349" name="Shape 34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Количество судей</a:t>
            </a:r>
          </a:p>
        </p:txBody>
      </p:sp>
      <p:graphicFrame>
        <p:nvGraphicFramePr>
          <p:cNvPr id="131" name="Shape 131"/>
          <p:cNvGraphicFramePr/>
          <p:nvPr/>
        </p:nvGraphicFramePr>
        <p:xfrm>
          <a:off x="381000" y="104775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{8D13472E-0681-44A0-AA34-3DDE58FAF896}</a:tableStyleId>
              </a:tblPr>
              <a:tblGrid>
                <a:gridCol w="2438400"/>
                <a:gridCol w="1981200"/>
                <a:gridCol w="2191400"/>
                <a:gridCol w="1618600"/>
              </a:tblGrid>
              <a:tr h="62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Суды общей юрисдикции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Арбитражные  суды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Мировые судьи</a:t>
                      </a:r>
                    </a:p>
                  </a:txBody>
                  <a:tcPr marT="0" marB="0" marR="68575" marL="68575"/>
                </a:tc>
              </a:tr>
              <a:tr h="62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Суды 1-й инстанции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17900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 </a:t>
                      </a:r>
                    </a:p>
                  </a:txBody>
                  <a:tcPr marT="0" marB="0" marR="68575" marL="68575"/>
                </a:tc>
              </a:tr>
              <a:tr h="62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Суды субъектов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4400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 </a:t>
                      </a:r>
                    </a:p>
                  </a:txBody>
                  <a:tcPr marT="0" marB="0" marR="68575" marL="68575"/>
                </a:tc>
              </a:tr>
              <a:tr h="62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Всего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22300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4300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7400</a:t>
                      </a:r>
                    </a:p>
                  </a:txBody>
                  <a:tcPr marT="0" marB="0" marR="68575" marL="68575"/>
                </a:tc>
              </a:tr>
              <a:tr h="62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Всего, 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67%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13%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 u="none" cap="none" strike="noStrike"/>
                        <a:t>20%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 заключения</a:t>
            </a:r>
          </a:p>
        </p:txBody>
      </p:sp>
      <p:graphicFrame>
        <p:nvGraphicFramePr>
          <p:cNvPr id="356" name="Shape 356"/>
          <p:cNvGraphicFramePr/>
          <p:nvPr/>
        </p:nvGraphicFramePr>
        <p:xfrm>
          <a:off x="533400" y="226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{9A04BC06-5656-4B57-951D-810C18D161F6}</a:tableStyleId>
              </a:tblPr>
              <a:tblGrid>
                <a:gridCol w="5094000"/>
                <a:gridCol w="3135600"/>
              </a:tblGrid>
              <a:tr h="39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Подсудимый</a:t>
                      </a:r>
                      <a:r>
                        <a:rPr lang="ru-RU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0" marB="0" marR="59350" marL="593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</a:t>
                      </a:r>
                      <a:r>
                        <a:rPr lang="ru-RU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срока заключения</a:t>
                      </a:r>
                    </a:p>
                  </a:txBody>
                  <a:tcPr marT="0" marB="0" marR="79125" marL="79125"/>
                </a:tc>
              </a:tr>
              <a:tr h="3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/>
                        <a:t>Внутренний мигрант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-0.0774***</a:t>
                      </a:r>
                    </a:p>
                  </a:txBody>
                  <a:tcPr marT="0" marB="0" marR="79125" marL="79125"/>
                </a:tc>
              </a:tr>
              <a:tr h="26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Зарегистрированный</a:t>
                      </a: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мигрант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-0.209***</a:t>
                      </a:r>
                    </a:p>
                  </a:txBody>
                  <a:tcPr marT="0" marB="0" marR="79125" marL="79125"/>
                </a:tc>
              </a:tr>
              <a:tr h="53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/>
                        <a:t>Мигрант без регистрации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-0.272***</a:t>
                      </a:r>
                    </a:p>
                  </a:txBody>
                  <a:tcPr marT="0" marB="0" marR="79125" marL="79125"/>
                </a:tc>
              </a:tr>
              <a:tr h="26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Лицо</a:t>
                      </a:r>
                      <a:r>
                        <a:rPr lang="ru-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без гражданства</a:t>
                      </a:r>
                    </a:p>
                  </a:txBody>
                  <a:tcPr marT="0" marB="0" marR="35725" marL="357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-0.0531***</a:t>
                      </a:r>
                    </a:p>
                  </a:txBody>
                  <a:tcPr marT="0" marB="0" marR="79125" marL="79125"/>
                </a:tc>
              </a:tr>
            </a:tbl>
          </a:graphicData>
        </a:graphic>
      </p:graphicFrame>
      <p:sp>
        <p:nvSpPr>
          <p:cNvPr id="357" name="Shape 357"/>
          <p:cNvSpPr txBox="1"/>
          <p:nvPr/>
        </p:nvSpPr>
        <p:spPr>
          <a:xfrm>
            <a:off x="428922" y="1276350"/>
            <a:ext cx="8410278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всех случаях ниже, чем для граждан РФ</a:t>
            </a:r>
          </a:p>
        </p:txBody>
      </p:sp>
      <p:sp>
        <p:nvSpPr>
          <p:cNvPr id="358" name="Shape 358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Выводы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Отношение к мигрантам в судах противоречивое: к ним применяется более строгий тип наказания.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Судьи устойчиво присуждают более короткий срок (в силу плохого расследования, обвинительного уклона, досудебного заключения под стражу). </a:t>
            </a:r>
          </a:p>
        </p:txBody>
      </p:sp>
      <p:sp>
        <p:nvSpPr>
          <p:cNvPr id="366" name="Shape 366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Исследования на тему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Volkov V. Socioeconomic Status and Sentencing Disparities: Evidence from Russia ’s Criminal Courts. St. Petersburg: , 2014. 33 с.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Dzmitryieva A. The Contribution of Migrants to Crime in Russia: Evidences from Court Statistics // Russ. Polit. Law. 2016. Т. 54. № 2–3. С. 227–280.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Четверикова И.В. Роль семьи, профеccиональной карьеры и пола подсудимых при вынесении приговоров российскими судьями // Журнал социологии и социальной антропологии. 2014. Т. 17. № 4 (75). С. 101–123.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Char char="•"/>
            </a:pPr>
            <a:r>
              <a:rPr b="0" i="0" lang="ru-RU" sz="17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Волков В.В. и др. Российские судьи: социологическое исследование профессии. М.: Норма : ИНФРА-М, 2015. 272 с.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Shape 374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209800" y="209550"/>
            <a:ext cx="64769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Рассмотрение дел по 1-й инстанции, тыс. дел (2010)</a:t>
            </a:r>
          </a:p>
        </p:txBody>
      </p:sp>
      <p:graphicFrame>
        <p:nvGraphicFramePr>
          <p:cNvPr id="140" name="Shape 140"/>
          <p:cNvGraphicFramePr/>
          <p:nvPr/>
        </p:nvGraphicFramePr>
        <p:xfrm>
          <a:off x="2286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{DCDDCA7D-DD62-4C22-BFAC-8877571276BB}</a:tableStyleId>
              </a:tblPr>
              <a:tblGrid>
                <a:gridCol w="1600200"/>
                <a:gridCol w="1524000"/>
                <a:gridCol w="1828800"/>
                <a:gridCol w="2209800"/>
                <a:gridCol w="1600200"/>
              </a:tblGrid>
              <a:tr h="52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Уголовные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Гражданские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Администра-тивные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Всего</a:t>
                      </a:r>
                    </a:p>
                  </a:txBody>
                  <a:tcPr marT="9525" marB="0" marR="9525" marL="9525" anchor="b"/>
                </a:tc>
              </a:tr>
              <a:tr h="352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Мировые судьи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478,8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10 640,9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6 076,4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17 196,1</a:t>
                      </a:r>
                    </a:p>
                  </a:txBody>
                  <a:tcPr marT="9525" marB="0" marR="9525" marL="9525" anchor="ctr"/>
                </a:tc>
              </a:tr>
              <a:tr h="352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Районные суды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572,4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3 399,9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2 603,0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6 575,3</a:t>
                      </a:r>
                    </a:p>
                  </a:txBody>
                  <a:tcPr marT="9525" marB="0" marR="9525" marL="9525" anchor="ctr"/>
                </a:tc>
              </a:tr>
              <a:tr h="352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Областной суд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3,7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5,8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9,5</a:t>
                      </a:r>
                    </a:p>
                  </a:txBody>
                  <a:tcPr marT="9525" marB="0" marR="9525" marL="9525" anchor="ctr"/>
                </a:tc>
              </a:tr>
              <a:tr h="695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Всего по 1 инстанции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1054,9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14 046,6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8 679,4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23 780,9</a:t>
                      </a:r>
                    </a:p>
                  </a:txBody>
                  <a:tcPr marT="9525" marB="0" marR="9525" marL="9525" anchor="ctr"/>
                </a:tc>
              </a:tr>
              <a:tr h="695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Доля 1 инстанции от всех дел 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63%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94%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97%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93%</a:t>
                      </a: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41" name="Shape 141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Специализация и нагрузка (без мировых судей)</a:t>
            </a:r>
          </a:p>
        </p:txBody>
      </p:sp>
      <p:graphicFrame>
        <p:nvGraphicFramePr>
          <p:cNvPr id="148" name="Shape 148"/>
          <p:cNvGraphicFramePr/>
          <p:nvPr/>
        </p:nvGraphicFramePr>
        <p:xfrm>
          <a:off x="4572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{DCDDCA7D-DD62-4C22-BFAC-8877571276BB}</a:tableStyleId>
              </a:tblPr>
              <a:tblGrid>
                <a:gridCol w="2891125"/>
                <a:gridCol w="2290475"/>
                <a:gridCol w="2895600"/>
              </a:tblGrid>
              <a:tr h="1117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от всех дел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судей, специализирующихся на этих делах</a:t>
                      </a:r>
                    </a:p>
                  </a:txBody>
                  <a:tcPr marT="9525" marB="0" marR="9525" marL="9525" anchor="b"/>
                </a:tc>
              </a:tr>
              <a:tr h="617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Гражданские дела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45%</a:t>
                      </a:r>
                    </a:p>
                  </a:txBody>
                  <a:tcPr marT="9525" marB="0" marR="9525" marL="9525" anchor="b"/>
                </a:tc>
              </a:tr>
              <a:tr h="617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Уголовные дела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149" name="Shape 149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Рассмотрение уголовных дел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Специализация судей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 была характерна советской судебной системе (в 1970х – 77% не специализировались на каком-либо типе дел)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ru-RU" sz="259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2014 – более 90% судей специализируются на каком-нибудь типе дел (на уголовных  - 32%, на гражданских - 59%).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23.05.2017</a:t>
            </a: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209800" y="205978"/>
            <a:ext cx="6705599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Демографические и профессиональные характеристики судей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29841" y="1260871"/>
            <a:ext cx="3868340" cy="312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Уголовные дела</a:t>
            </a: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152400" y="1586332"/>
            <a:ext cx="4345780" cy="3557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Мужчины*** (52%)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Старше среднего*** (average age 44)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Закончили классические университеты*** (71%)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Дневное обучение*** (69%)	</a:t>
            </a:r>
          </a:p>
          <a:p>
            <a:pPr indent="0" lvl="0" marL="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Профессиональный опыт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Работали в прокуратуре* (34%)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правоохранительных органах*  (24%)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Профессиональный статус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Председатели судов*** (29%)</a:t>
            </a:r>
          </a:p>
        </p:txBody>
      </p:sp>
      <p:sp>
        <p:nvSpPr>
          <p:cNvPr id="166" name="Shape 166"/>
          <p:cNvSpPr txBox="1"/>
          <p:nvPr>
            <p:ph idx="3" type="body"/>
          </p:nvPr>
        </p:nvSpPr>
        <p:spPr>
          <a:xfrm>
            <a:off x="4629150" y="1260871"/>
            <a:ext cx="3887390" cy="312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Гражданские дела</a:t>
            </a:r>
          </a:p>
        </p:txBody>
      </p:sp>
      <p:sp>
        <p:nvSpPr>
          <p:cNvPr id="167" name="Shape 167"/>
          <p:cNvSpPr txBox="1"/>
          <p:nvPr>
            <p:ph idx="4" type="body"/>
          </p:nvPr>
        </p:nvSpPr>
        <p:spPr>
          <a:xfrm>
            <a:off x="4629150" y="1573305"/>
            <a:ext cx="4018360" cy="3003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Женщины (74%)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Младше среднего (average 42)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Классический университет (69%)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Заочное обучение  (49%)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Профессиональный опыт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Аппарат суда (36%)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Адвокат или юрисконсульт*** (21%)</a:t>
            </a:r>
          </a:p>
          <a:p>
            <a:pPr indent="0" lvl="0" marL="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Профессиональный статус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764"/>
              <a:buFont typeface="Arial"/>
              <a:buChar char="•"/>
            </a:pPr>
            <a:r>
              <a:rPr b="0" i="0" lang="ru-RU" sz="1679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Редко бывают председателями (12%)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98823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823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600200" y="205978"/>
            <a:ext cx="7315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Профессиональные нормы и ценности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Уголовные дела</a:t>
            </a:r>
          </a:p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66"/>
              <a:buFont typeface="Arial"/>
              <a:buChar char="•"/>
            </a:pPr>
            <a:r>
              <a:rPr b="0" i="0" lang="ru-RU" sz="181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Чувствительны к внешнему давлению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437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Роль председателя или вышестоящей инстанции  (напр., дисциплинарные меры).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ct val="100666"/>
              <a:buFont typeface="Arial"/>
              <a:buChar char="•"/>
            </a:pPr>
            <a:r>
              <a:rPr b="0" i="0" lang="ru-RU" sz="1812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 приветствуют открытость судебной системы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437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Считают, что судебная система уже слишком открыта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437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Противятся публикации судебных актов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Shape 175"/>
          <p:cNvSpPr txBox="1"/>
          <p:nvPr>
            <p:ph idx="3" type="body"/>
          </p:nvPr>
        </p:nvSpPr>
        <p:spPr>
          <a:xfrm>
            <a:off x="4645028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Гражданские дела</a:t>
            </a:r>
          </a:p>
        </p:txBody>
      </p:sp>
      <p:sp>
        <p:nvSpPr>
          <p:cNvPr id="176" name="Shape 176"/>
          <p:cNvSpPr txBox="1"/>
          <p:nvPr>
            <p:ph idx="4" type="body"/>
          </p:nvPr>
        </p:nvSpPr>
        <p:spPr>
          <a:xfrm>
            <a:off x="4645028" y="1631155"/>
            <a:ext cx="4270372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Приветствуют открытость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Бюрократическая ориентация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Считают крайне важным для судьи опыт работы в аппарате суда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Полагаются на мнение председателя при рассмотрении сложных дел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209801" y="205978"/>
            <a:ext cx="64769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Специализация и принятие решений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Повседневные практики (специализация)  могут формировать (или переформировать) восприятие того, что является целью судейской работы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Специализация может влиять на то, как судьи выстраивают отношение к судебной системе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