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7" r:id="rId1"/>
  </p:sldMasterIdLst>
  <p:sldIdLst>
    <p:sldId id="256" r:id="rId2"/>
    <p:sldId id="260" r:id="rId3"/>
    <p:sldId id="257" r:id="rId4"/>
    <p:sldId id="259" r:id="rId5"/>
    <p:sldId id="262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37"/>
  </p:normalViewPr>
  <p:slideViewPr>
    <p:cSldViewPr snapToGrid="0" snapToObjects="1">
      <p:cViewPr varScale="1">
        <p:scale>
          <a:sx n="105" d="100"/>
          <a:sy n="105" d="100"/>
        </p:scale>
        <p:origin x="84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AEE3FA-48C7-314A-A3DD-202A5C777D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7132CBC-570B-114C-BA3D-76ACDB4AA6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BA44B75-B0DD-E84B-B2A1-8DBB29AC0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0EF9-1B31-F948-8982-0960B17F3914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BCC5690-4F8B-D04D-B8AA-70C054CB2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4AEF623-0ACB-444F-BD08-3679F4BFA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6E843-6EDB-A540-AF2D-498714FCA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1013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C469AE-3D2B-FB47-BF86-54E60FE77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6196E1F-F5A4-F34C-9704-5A48A77BF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8CAC5DB-02EA-0841-9D59-9B8C5655A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0EF9-1B31-F948-8982-0960B17F3914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305C160-34BF-E944-89BE-08F4342F1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1592136-ECF3-954D-BAEB-618ACCF5C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6E843-6EDB-A540-AF2D-498714FCA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173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C6EE708-DBA6-9C44-9854-A935422E74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401B838-C6C2-FC45-A5FB-B1935F7372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0B07D5A-737E-2643-A0BA-028B984A7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0EF9-1B31-F948-8982-0960B17F3914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71F98B5-F046-344F-9AAD-5213E6ABC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DFFDD7-FB78-3746-9BCB-D8311F4F9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6E843-6EDB-A540-AF2D-498714FCA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492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F25778-5CC8-2645-AAC9-D188BA551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F88C01E-CD3F-DF46-B729-FB3BDD023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4B8E17-FC3B-1A4B-9096-B876B31AD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0EF9-1B31-F948-8982-0960B17F3914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7E01E88-2446-EF41-A11B-1E51FB667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0D82D54-AB6E-4446-847A-264C70A2D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6E843-6EDB-A540-AF2D-498714FCA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2169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C44CBB-DD4B-9348-B9CB-DD0DEA91A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EC21CAA-9312-FB40-8CC4-9FD8CBE37E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0754F52-4807-3148-A7C3-CC02C3CE7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0EF9-1B31-F948-8982-0960B17F3914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0B6AF3-55F0-4148-A96C-55BF14EE1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46666BA-5602-8E48-A1EB-3BD27C7C7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6E843-6EDB-A540-AF2D-498714FCA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9155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848AC6-2D78-7B4F-9743-1F5939390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94B2AA8-9524-654B-9F94-EF8B1B6031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1BC2867-54BB-864D-9ABA-896799C16A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0F83EA7-D720-B440-BFE3-488178B1E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0EF9-1B31-F948-8982-0960B17F3914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5AA84F-88FF-DF4B-8EAB-AAA5F92A1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DAC1733-E1E5-5F43-82EA-397551B2C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6E843-6EDB-A540-AF2D-498714FCA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64969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B90B14-B7CF-B14B-BEF7-C940CE71B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7E4C578-D344-D642-AD92-70B242138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EB2E12E-0296-9A44-B0EE-9FA82191A1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E34F487-5A90-FF4C-B17E-3C7AF38BA5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88AB032-4D4B-5746-B4BC-D13494786E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C20DAD5-D344-5647-88B4-FBE8DF8DB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0EF9-1B31-F948-8982-0960B17F3914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9F80C26-A875-B241-A968-90E1327A1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6EC7AC7-2AD9-B749-AC6A-26B99138A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6E843-6EDB-A540-AF2D-498714FCA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06032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7937D6-9C70-224E-ADC8-9702B3C49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55CC501-AB21-0344-AE8E-A6EC1B8DD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0EF9-1B31-F948-8982-0960B17F3914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A274165-32BA-C94E-9F31-51EBD5742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6CA74D5-9CD4-CF44-B1B6-0714F8C2A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6E843-6EDB-A540-AF2D-498714FCA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174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8F1B8DD-3A7F-AD42-97B7-B44FC0790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0EF9-1B31-F948-8982-0960B17F3914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96264A0-0C58-F744-A4D9-12D296AB3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064CE58-9490-A145-AACB-779E90C11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6E843-6EDB-A540-AF2D-498714FCA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245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56B26E-3410-B54E-957D-E720ADF5C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EADFA7-5C65-5F4E-89D9-46137DA33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6E97260-CC61-7C41-9308-B0ADC3A03B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BA722D4-8285-0D47-89CA-7DE4F331D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0EF9-1B31-F948-8982-0960B17F3914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771F21A-1E70-B84B-894E-5D66302E2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FF0A7E8-3ABC-D748-A6B9-D620486BE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6E843-6EDB-A540-AF2D-498714FCA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30842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6CF972-C3CD-9D44-90B1-7F2B30831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85782C7-017B-7846-A0C7-82BDFC41DE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7318739-75D0-4D47-A86C-F2DCB3561F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9C05EEB-BD85-094D-8ACE-C97EB00BD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0EF9-1B31-F948-8982-0960B17F3914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313DF90-6FA0-F64C-9266-87D8C75EA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60787C0-9D5C-5C44-A2E3-064D281A2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6E843-6EDB-A540-AF2D-498714FCA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9949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DF53F8-F359-BC40-B0CE-A3DB23FE2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832BECA-40A2-184E-8261-C9B29C0936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815BDD1-4CF9-9E43-90D3-09515B85C0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F0EF9-1B31-F948-8982-0960B17F3914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1262B03-E7BC-E143-B9AF-B33C1ECEE8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5AE1AB6-E083-E440-B89D-E131ED3E8E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6E843-6EDB-A540-AF2D-498714FCA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6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8" r:id="rId1"/>
    <p:sldLayoutId id="2147484109" r:id="rId2"/>
    <p:sldLayoutId id="2147484110" r:id="rId3"/>
    <p:sldLayoutId id="2147484111" r:id="rId4"/>
    <p:sldLayoutId id="2147484112" r:id="rId5"/>
    <p:sldLayoutId id="2147484113" r:id="rId6"/>
    <p:sldLayoutId id="2147484114" r:id="rId7"/>
    <p:sldLayoutId id="2147484115" r:id="rId8"/>
    <p:sldLayoutId id="2147484116" r:id="rId9"/>
    <p:sldLayoutId id="2147484117" r:id="rId10"/>
    <p:sldLayoutId id="214748411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F99D2E-C635-A542-A001-1DF7ECFD27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7824" y="438912"/>
            <a:ext cx="10216896" cy="4023360"/>
          </a:xfrm>
        </p:spPr>
        <p:txBody>
          <a:bodyPr>
            <a:noAutofit/>
          </a:bodyPr>
          <a:lstStyle/>
          <a:p>
            <a:r>
              <a:rPr lang="ru-RU" sz="5400" b="1" dirty="0"/>
              <a:t>«Возможности замены реального лишения свободы обязанностью пройти лечение от наркомании и практика их применения»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59FF857-0635-FD42-9AB9-40315169B8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181600"/>
            <a:ext cx="9144000" cy="1463040"/>
          </a:xfrm>
        </p:spPr>
        <p:txBody>
          <a:bodyPr>
            <a:normAutofit/>
          </a:bodyPr>
          <a:lstStyle/>
          <a:p>
            <a:r>
              <a:rPr lang="ru-RU" sz="4000" dirty="0"/>
              <a:t>Анна Кинчевская</a:t>
            </a:r>
          </a:p>
          <a:p>
            <a:r>
              <a:rPr lang="ru-RU" sz="4000" dirty="0" err="1"/>
              <a:t>Юристка</a:t>
            </a:r>
            <a:r>
              <a:rPr lang="ru-RU" sz="4000" dirty="0"/>
              <a:t> Фонда им. А. </a:t>
            </a:r>
            <a:r>
              <a:rPr lang="ru-RU" sz="4000" dirty="0" err="1"/>
              <a:t>Рылькова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143786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F9B4B09-DFB1-624E-AE63-DA14C677E3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2208" y="1158240"/>
            <a:ext cx="10451592" cy="5018723"/>
          </a:xfrm>
        </p:spPr>
        <p:txBody>
          <a:bodyPr>
            <a:normAutofit/>
          </a:bodyPr>
          <a:lstStyle/>
          <a:p>
            <a:r>
              <a:rPr lang="ru-RU" sz="4000" dirty="0"/>
              <a:t>Отсрочка отбывания наказания больным наркоманией (ст. 82.1 УК РФ)</a:t>
            </a:r>
            <a:endParaRPr lang="ru-RU" sz="4000" dirty="0">
              <a:effectLst/>
            </a:endParaRPr>
          </a:p>
          <a:p>
            <a:r>
              <a:rPr lang="ru-RU" sz="4000" dirty="0"/>
              <a:t>Возложение обязанности пройти лечение при назначении наказания, не связанного с лишением свободы (ст. 72.1 УК РФ)</a:t>
            </a:r>
          </a:p>
          <a:p>
            <a:r>
              <a:rPr lang="ru-RU" sz="4000" dirty="0"/>
              <a:t>Условное осуждение с возложением обязанности пройти лечение (ст. 73 УК РФ)</a:t>
            </a:r>
          </a:p>
        </p:txBody>
      </p:sp>
    </p:spTree>
    <p:extLst>
      <p:ext uri="{BB962C8B-B14F-4D97-AF65-F5344CB8AC3E}">
        <p14:creationId xmlns:p14="http://schemas.microsoft.com/office/powerpoint/2010/main" val="3749357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1DEEE0-1CC6-8F41-92C7-6B414763A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24616" cy="1731899"/>
          </a:xfrm>
        </p:spPr>
        <p:txBody>
          <a:bodyPr>
            <a:noAutofit/>
          </a:bodyPr>
          <a:lstStyle/>
          <a:p>
            <a:r>
              <a:rPr lang="ru-RU" sz="4000" b="1" dirty="0"/>
              <a:t>Практика применения отсрочки отбывания наказания больным наркоманией (ст. 82.1 УК РФ):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D994F2-028E-2E45-A133-B25FDE110E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7024"/>
            <a:ext cx="11024616" cy="4584191"/>
          </a:xfrm>
        </p:spPr>
        <p:txBody>
          <a:bodyPr>
            <a:normAutofit/>
          </a:bodyPr>
          <a:lstStyle/>
          <a:p>
            <a:r>
              <a:rPr lang="ru-RU" sz="3200" dirty="0"/>
              <a:t>2014 год – осуждено к лишению свободы по данным составам 8187, отсрочка предоставлена 90 чел. (1%)</a:t>
            </a:r>
            <a:endParaRPr lang="ru-RU" sz="3200" dirty="0">
              <a:effectLst/>
            </a:endParaRPr>
          </a:p>
          <a:p>
            <a:r>
              <a:rPr lang="ru-RU" sz="3200" dirty="0"/>
              <a:t>2015 год – осуждено к лишению свободы по данным составам 7823, отсрочка предоставлена 77 чел. (0,9%)</a:t>
            </a:r>
            <a:endParaRPr lang="ru-RU" sz="3200" dirty="0">
              <a:effectLst/>
            </a:endParaRPr>
          </a:p>
          <a:p>
            <a:r>
              <a:rPr lang="ru-RU" sz="3200" dirty="0"/>
              <a:t>2016 год – осуждено к лишению свободы по данным составам 7263, отсрочка предоставлена 69 чел. (0,9%)</a:t>
            </a:r>
            <a:endParaRPr lang="ru-RU" sz="3200" dirty="0">
              <a:effectLst/>
            </a:endParaRPr>
          </a:p>
          <a:p>
            <a:r>
              <a:rPr lang="ru-RU" sz="3200" dirty="0"/>
              <a:t>2017 год – осуждено к лишению свободы по данным составам 7377, отсрочка предоставлена 61 чел. (0,8%) </a:t>
            </a:r>
            <a:endParaRPr lang="ru-RU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75904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6C757F1-67F1-2C43-B321-AD42C82169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591" y="0"/>
            <a:ext cx="1151081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1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B16158-F09A-FB48-B325-B04A4CD12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75738"/>
          </a:xfrm>
        </p:spPr>
        <p:txBody>
          <a:bodyPr>
            <a:normAutofit/>
          </a:bodyPr>
          <a:lstStyle/>
          <a:p>
            <a:r>
              <a:rPr lang="ru-RU" sz="4800" b="1" dirty="0"/>
              <a:t>Производство по делам об административных правонарушениях: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82FE8A-8EB3-684B-A2B0-2689CA613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40863"/>
            <a:ext cx="10515600" cy="3836099"/>
          </a:xfrm>
        </p:spPr>
        <p:txBody>
          <a:bodyPr>
            <a:normAutofit/>
          </a:bodyPr>
          <a:lstStyle/>
          <a:p>
            <a:r>
              <a:rPr lang="ru-RU" sz="4000" dirty="0"/>
              <a:t>наркологическое лечение как основание для освобождения от ответственности</a:t>
            </a:r>
          </a:p>
          <a:p>
            <a:r>
              <a:rPr lang="ru-RU" sz="4000" dirty="0"/>
              <a:t>наркологическое лечение как обязанность, налагаемая судом наряду с наказанием</a:t>
            </a:r>
          </a:p>
        </p:txBody>
      </p:sp>
    </p:spTree>
    <p:extLst>
      <p:ext uri="{BB962C8B-B14F-4D97-AF65-F5344CB8AC3E}">
        <p14:creationId xmlns:p14="http://schemas.microsoft.com/office/powerpoint/2010/main" val="1075197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76CE94-7899-9B4A-89F9-F2B1DE73F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/>
              <a:t>Плюсы: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C431910-C08F-3946-8320-31FFB10FDA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ru-RU" sz="3200" dirty="0"/>
              <a:t>Альтернатива реальному лишению свободы</a:t>
            </a:r>
          </a:p>
          <a:p>
            <a:r>
              <a:rPr lang="ru-RU" sz="3200" dirty="0"/>
              <a:t>Добровольность лечения: медицинское вмешательство только на основании согласия пациента</a:t>
            </a:r>
          </a:p>
          <a:p>
            <a:r>
              <a:rPr lang="ru-RU" sz="3200" dirty="0"/>
              <a:t>Судебный порядок назначения лечения</a:t>
            </a:r>
          </a:p>
          <a:p>
            <a:r>
              <a:rPr lang="ru-RU" sz="3200" dirty="0"/>
              <a:t>Назначение, как правило, на основании наличия установленного медицинского диагноза</a:t>
            </a:r>
          </a:p>
          <a:p>
            <a:r>
              <a:rPr lang="ru-RU" sz="3200" dirty="0"/>
              <a:t>Попытка смены ракурса: наркомания как медицинская, а не только правоохранительная проблема </a:t>
            </a:r>
          </a:p>
        </p:txBody>
      </p:sp>
    </p:spTree>
    <p:extLst>
      <p:ext uri="{BB962C8B-B14F-4D97-AF65-F5344CB8AC3E}">
        <p14:creationId xmlns:p14="http://schemas.microsoft.com/office/powerpoint/2010/main" val="1092064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7812B5-0E58-D643-9540-5FF8EBEC7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/>
              <a:t>Минусы: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FB8AC1-0C32-1A48-9B60-B8864E64E5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ru-RU" sz="3200" dirty="0"/>
              <a:t>Отсутствие у суда необходимости получать согласие подсудимого на назначение ему обязанности пройти лечение</a:t>
            </a:r>
          </a:p>
          <a:p>
            <a:r>
              <a:rPr lang="ru-RU" sz="3200" dirty="0"/>
              <a:t>Назначение лечения под угрозой лишения свободы</a:t>
            </a:r>
          </a:p>
          <a:p>
            <a:r>
              <a:rPr lang="ru-RU" sz="3200" dirty="0"/>
              <a:t>Наказание лишением свободы за неудачное лечение</a:t>
            </a:r>
          </a:p>
          <a:p>
            <a:r>
              <a:rPr lang="ru-RU" sz="3200" dirty="0"/>
              <a:t>Низкое качество лечения </a:t>
            </a:r>
          </a:p>
          <a:p>
            <a:r>
              <a:rPr lang="ru-RU" sz="3200" dirty="0"/>
              <a:t>Низкая эффективность лечения по принуждению </a:t>
            </a:r>
          </a:p>
          <a:p>
            <a:r>
              <a:rPr lang="ru-RU" sz="3200" dirty="0"/>
              <a:t>Чрезмерность лечения</a:t>
            </a:r>
          </a:p>
        </p:txBody>
      </p:sp>
    </p:spTree>
    <p:extLst>
      <p:ext uri="{BB962C8B-B14F-4D97-AF65-F5344CB8AC3E}">
        <p14:creationId xmlns:p14="http://schemas.microsoft.com/office/powerpoint/2010/main" val="2563021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82F63F-E061-384D-B604-7DD1431B7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316992"/>
            <a:ext cx="10137648" cy="1072896"/>
          </a:xfrm>
        </p:spPr>
        <p:txBody>
          <a:bodyPr>
            <a:normAutofit/>
          </a:bodyPr>
          <a:lstStyle/>
          <a:p>
            <a:r>
              <a:rPr lang="ru-RU" sz="4800" b="1" dirty="0"/>
              <a:t> Предложения: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F2D96ED-D152-6343-B177-0ADFDBF49A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792" y="1389888"/>
            <a:ext cx="11301984" cy="5303520"/>
          </a:xfrm>
        </p:spPr>
        <p:txBody>
          <a:bodyPr>
            <a:normAutofit/>
          </a:bodyPr>
          <a:lstStyle/>
          <a:p>
            <a:r>
              <a:rPr lang="ru-RU" sz="3200" dirty="0"/>
              <a:t>Установление обязательного согласия подсудимого на назначение обязанности пройти лечение </a:t>
            </a:r>
          </a:p>
          <a:p>
            <a:r>
              <a:rPr lang="ru-RU" sz="3200" dirty="0"/>
              <a:t>Отмена санкций в виде лишения свободы за неудачные попытки лечения</a:t>
            </a:r>
          </a:p>
          <a:p>
            <a:pPr marL="0" indent="0">
              <a:buNone/>
            </a:pPr>
            <a:endParaRPr lang="ru-RU" sz="3200" dirty="0"/>
          </a:p>
          <a:p>
            <a:r>
              <a:rPr lang="ru-RU" sz="3200" dirty="0"/>
              <a:t>Развитие качественной и </a:t>
            </a:r>
            <a:r>
              <a:rPr lang="ru-RU" sz="3200" dirty="0" err="1"/>
              <a:t>низкопороговой</a:t>
            </a:r>
            <a:r>
              <a:rPr lang="ru-RU" sz="3200" dirty="0"/>
              <a:t> наркологической медицинской помощи</a:t>
            </a:r>
          </a:p>
          <a:p>
            <a:r>
              <a:rPr lang="ru-RU" sz="3200" dirty="0"/>
              <a:t>Введение схем перенаправления из правоохранительных органов в службы здравоохранения </a:t>
            </a:r>
          </a:p>
        </p:txBody>
      </p:sp>
    </p:spTree>
    <p:extLst>
      <p:ext uri="{BB962C8B-B14F-4D97-AF65-F5344CB8AC3E}">
        <p14:creationId xmlns:p14="http://schemas.microsoft.com/office/powerpoint/2010/main" val="2066136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ADB66B9-28FB-2E46-B7D9-F043FEFD54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992" y="1048512"/>
            <a:ext cx="11484864" cy="5559552"/>
          </a:xfrm>
        </p:spPr>
        <p:txBody>
          <a:bodyPr>
            <a:normAutofit/>
          </a:bodyPr>
          <a:lstStyle/>
          <a:p>
            <a:r>
              <a:rPr lang="ru-RU" sz="3600" dirty="0"/>
              <a:t>Смягчение уголовных санкций за </a:t>
            </a:r>
            <a:r>
              <a:rPr lang="ru-RU" sz="3600" dirty="0" err="1"/>
              <a:t>наркопреступления</a:t>
            </a:r>
            <a:endParaRPr lang="ru-RU" sz="3600" dirty="0"/>
          </a:p>
          <a:p>
            <a:r>
              <a:rPr lang="ru-RU" sz="3600" dirty="0"/>
              <a:t>Использование альтернатив лишению свободы, не связанных с лечением</a:t>
            </a:r>
          </a:p>
          <a:p>
            <a:r>
              <a:rPr lang="ru-RU" sz="3600" dirty="0"/>
              <a:t>Расширение альтернатив на максимально широкий круг преступлений, связанных с употреблением наркотиков</a:t>
            </a:r>
          </a:p>
          <a:p>
            <a:r>
              <a:rPr lang="ru-RU" sz="3600" dirty="0"/>
              <a:t>Совершенствование условного осуждения</a:t>
            </a:r>
          </a:p>
          <a:p>
            <a:r>
              <a:rPr lang="ru-RU" sz="3600" dirty="0"/>
              <a:t>Декриминализация употребления и хранения наркотиков в личных целях</a:t>
            </a:r>
          </a:p>
        </p:txBody>
      </p:sp>
    </p:spTree>
    <p:extLst>
      <p:ext uri="{BB962C8B-B14F-4D97-AF65-F5344CB8AC3E}">
        <p14:creationId xmlns:p14="http://schemas.microsoft.com/office/powerpoint/2010/main" val="11717987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</TotalTime>
  <Words>346</Words>
  <Application>Microsoft Macintosh PowerPoint</Application>
  <PresentationFormat>Широкоэкранный</PresentationFormat>
  <Paragraphs>38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«Возможности замены реального лишения свободы обязанностью пройти лечение от наркомании и практика их применения»</vt:lpstr>
      <vt:lpstr>Презентация PowerPoint</vt:lpstr>
      <vt:lpstr>Практика применения отсрочки отбывания наказания больным наркоманией (ст. 82.1 УК РФ):</vt:lpstr>
      <vt:lpstr>Презентация PowerPoint</vt:lpstr>
      <vt:lpstr>Производство по делам об административных правонарушениях: </vt:lpstr>
      <vt:lpstr>Плюсы:</vt:lpstr>
      <vt:lpstr>Минусы:</vt:lpstr>
      <vt:lpstr> Предложения: </vt:lpstr>
      <vt:lpstr>Презентация PowerPoint</vt:lpstr>
    </vt:vector>
  </TitlesOfParts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Лечение вместо наказания: законодательство и практика </dc:title>
  <dc:creator>Кинчевская Анна</dc:creator>
  <cp:lastModifiedBy>Кинчевская Анна</cp:lastModifiedBy>
  <cp:revision>15</cp:revision>
  <dcterms:created xsi:type="dcterms:W3CDTF">2018-10-12T20:50:56Z</dcterms:created>
  <dcterms:modified xsi:type="dcterms:W3CDTF">2018-11-09T21:52:55Z</dcterms:modified>
</cp:coreProperties>
</file>