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0" r:id="rId2"/>
    <p:sldId id="346" r:id="rId3"/>
    <p:sldId id="324" r:id="rId4"/>
    <p:sldId id="282" r:id="rId5"/>
    <p:sldId id="342" r:id="rId6"/>
    <p:sldId id="340" r:id="rId7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6"/>
    <a:srgbClr val="19295D"/>
    <a:srgbClr val="000066"/>
    <a:srgbClr val="250D69"/>
    <a:srgbClr val="2720AA"/>
    <a:srgbClr val="3E16A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46" autoAdjust="0"/>
    <p:restoredTop sz="94660"/>
  </p:normalViewPr>
  <p:slideViewPr>
    <p:cSldViewPr>
      <p:cViewPr>
        <p:scale>
          <a:sx n="60" d="100"/>
          <a:sy n="60" d="100"/>
        </p:scale>
        <p:origin x="-150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224"/>
        <p:guide pos="223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34DB9-DAE8-46A0-96F5-46EBAB59CDEB}" type="datetimeFigureOut">
              <a:rPr lang="ru-RU" smtClean="0"/>
              <a:pPr/>
              <a:t>03.11.2018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60A4F-B373-465C-952E-2EC200E1E3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7460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785C26A8-E5F0-40F4-82C8-9CAE2743927B}" type="datetimeFigureOut">
              <a:rPr lang="ru-RU" smtClean="0"/>
              <a:pPr/>
              <a:t>03.11.2018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F7702A9A-FF98-4849-BB83-AADC8A09AC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47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02A9A-FF98-4849-BB83-AADC8A09AC6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155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02A9A-FF98-4849-BB83-AADC8A09AC6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1552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02A9A-FF98-4849-BB83-AADC8A09AC6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155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BA3C-9C51-4DBA-B5C0-FCC107AC39EB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CB8D-3ABB-466D-81B3-5656EBF4BC03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CBE9-7298-4BC0-BD04-64A169637728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2B80-93A4-4B58-B42D-98204A792AAF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67B1-AAF2-4BA8-8FF1-3A4129ABB8B1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E053-DC3E-4CF0-A2F8-2BDEB8324AEF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40B18-457A-4446-AC3C-F990A22F0E79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E13D-C06D-4E3C-AA1A-9801F23999FF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284D-42D0-4AF9-BE82-527B203530F5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ED01-796F-4393-96A8-25D3E2C614AB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AD6C-2C90-4082-9800-8DB8847C9066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4C614-80A8-4A29-AF51-3C03B10A106C}" type="datetime1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" y="1676400"/>
            <a:ext cx="8763000" cy="1470025"/>
          </a:xfrm>
        </p:spPr>
        <p:txBody>
          <a:bodyPr>
            <a:noAutofit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3962400"/>
            <a:ext cx="9144000" cy="2514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cs typeface="Times New Roman" pitchFamily="18" charset="0"/>
              </a:rPr>
              <a:t>Никонов Максим</a:t>
            </a:r>
          </a:p>
          <a:p>
            <a:r>
              <a:rPr lang="ru-RU" sz="2400" dirty="0" smtClean="0">
                <a:solidFill>
                  <a:schemeClr val="tx1"/>
                </a:solidFill>
                <a:cs typeface="Times New Roman" pitchFamily="18" charset="0"/>
              </a:rPr>
              <a:t>адвокат, кандидат юридических наук</a:t>
            </a:r>
          </a:p>
          <a:p>
            <a:endParaRPr lang="en-US" sz="2400" dirty="0"/>
          </a:p>
          <a:p>
            <a:r>
              <a:rPr lang="ru-RU" sz="2000" dirty="0" smtClean="0">
                <a:solidFill>
                  <a:schemeClr val="tx1"/>
                </a:solidFill>
              </a:rPr>
              <a:t>Круглый стол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«Проблемы правоприменения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в области борьбы с наркотиками»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г</a:t>
            </a:r>
            <a:r>
              <a:rPr lang="ru-RU" sz="2000" dirty="0" smtClean="0">
                <a:solidFill>
                  <a:schemeClr val="tx1"/>
                </a:solidFill>
              </a:rPr>
              <a:t>. Москва, 10 ноября 2018 года</a:t>
            </a:r>
          </a:p>
          <a:p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5240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Реформирование доказывания 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по уголовным делам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0"/>
            <a:ext cx="9144000" cy="3581400"/>
          </a:xfrm>
          <a:prstGeom prst="rect">
            <a:avLst/>
          </a:prstGeom>
          <a:solidFill>
            <a:srgbClr val="19295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Защита в уголовных делах, </a:t>
            </a:r>
          </a:p>
          <a:p>
            <a:pPr algn="ctr"/>
            <a:r>
              <a:rPr lang="ru-RU" sz="4000" dirty="0" smtClean="0"/>
              <a:t>связанных с наркотиками:</a:t>
            </a:r>
          </a:p>
          <a:p>
            <a:pPr algn="ctr"/>
            <a:r>
              <a:rPr lang="ru-RU" sz="4000" dirty="0" smtClean="0"/>
              <a:t>адвокатский взгляд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12863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19295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   </a:t>
            </a:r>
            <a:r>
              <a:rPr lang="ru-RU" sz="3000" dirty="0" smtClean="0"/>
              <a:t>Типовые схемы оперативной разработки</a:t>
            </a:r>
            <a:endParaRPr lang="ru-RU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371600"/>
            <a:ext cx="86106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/>
              <a:t>От потребителя – к сбытчику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 установление сбытчика через показания потребителей, сотрудничающих с правоохранительными органами;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«ловля на живца» – через проверочную закупку в обмен на лояльное отношение к потребителю, который выступает закупщиком;</a:t>
            </a:r>
            <a:endParaRPr lang="ru-RU" sz="1700" i="1" dirty="0" smtClean="0"/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использование показаний потребителей по делам в отношении других потребителей или этого сбытчика;</a:t>
            </a:r>
          </a:p>
          <a:p>
            <a:pPr>
              <a:buFont typeface="Arial" pitchFamily="34" charset="0"/>
              <a:buChar char="•"/>
            </a:pPr>
            <a:r>
              <a:rPr lang="ru-RU" sz="2100" i="1" dirty="0" smtClean="0"/>
              <a:t> </a:t>
            </a:r>
            <a:r>
              <a:rPr lang="ru-RU" sz="2100" dirty="0" smtClean="0"/>
              <a:t>поиск по </a:t>
            </a:r>
            <a:r>
              <a:rPr lang="ru-RU" sz="2100" dirty="0" err="1" smtClean="0"/>
              <a:t>даркнету</a:t>
            </a:r>
            <a:r>
              <a:rPr lang="ru-RU" sz="2100" dirty="0" smtClean="0"/>
              <a:t> «от имени» потребителя.</a:t>
            </a:r>
            <a:endParaRPr lang="ru-RU" sz="1700" dirty="0" smtClean="0"/>
          </a:p>
          <a:p>
            <a:endParaRPr lang="ru-RU" sz="2100" b="1" dirty="0" smtClean="0"/>
          </a:p>
          <a:p>
            <a:r>
              <a:rPr lang="ru-RU" sz="2100" b="1" dirty="0" smtClean="0"/>
              <a:t>От сбытчика – к потребителю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сбытчик добровольно сам «сдаёт» своих потребителей;</a:t>
            </a:r>
            <a:endParaRPr lang="ru-RU" sz="1700" i="1" dirty="0" smtClean="0"/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разработка по изъятым у сбытчика сведениям из телефона/ноутбука</a:t>
            </a:r>
          </a:p>
          <a:p>
            <a:r>
              <a:rPr lang="ru-RU" sz="2100" dirty="0" smtClean="0"/>
              <a:t>или сведениям, полученным из оперативной разработки сбытчика;</a:t>
            </a:r>
            <a:endParaRPr lang="ru-RU" sz="1700" i="1" dirty="0" smtClean="0"/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«засада» у местонахождения сбытчика или «закладки».</a:t>
            </a:r>
            <a:endParaRPr lang="ru-RU" sz="1700" i="1" dirty="0" smtClean="0"/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2703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19295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/>
              <a:t>   Типовые доказательства </a:t>
            </a:r>
          </a:p>
          <a:p>
            <a:pPr algn="ctr"/>
            <a:r>
              <a:rPr lang="ru-RU" sz="3000" dirty="0" smtClean="0"/>
              <a:t>в уголовных делах о наркотиках</a:t>
            </a:r>
            <a:endParaRPr lang="ru-RU" sz="3000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1066800"/>
            <a:ext cx="8610600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/>
              <a:t>Материалы оперативно-розыскной деятельности (ОРД)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результаты проверочной закупки </a:t>
            </a:r>
            <a:r>
              <a:rPr lang="ru-RU" sz="1700" i="1" dirty="0" smtClean="0"/>
              <a:t>(часто в делах нет результатов ОРД, предшествующей проверочной закупке - вопреки практике ЕСПЧ);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записи телефонных переговоров  </a:t>
            </a:r>
            <a:r>
              <a:rPr lang="ru-RU" sz="1700" i="1" dirty="0" smtClean="0"/>
              <a:t>(часто в делах нет постановлений судов, санкционирующих </a:t>
            </a:r>
            <a:r>
              <a:rPr lang="ru-RU" sz="1700" i="1" dirty="0" err="1" smtClean="0"/>
              <a:t>прослушку</a:t>
            </a:r>
            <a:r>
              <a:rPr lang="ru-RU" sz="1700" i="1" dirty="0" smtClean="0"/>
              <a:t> - вопреки Определению КС РФ № 460-О-О от 15.07.2008);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рапорты  оперативных сотрудников;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результаты досмотра.</a:t>
            </a:r>
          </a:p>
          <a:p>
            <a:endParaRPr lang="ru-RU" sz="2100" b="1" dirty="0" smtClean="0"/>
          </a:p>
          <a:p>
            <a:r>
              <a:rPr lang="ru-RU" sz="2100" b="1" dirty="0" smtClean="0"/>
              <a:t>Свидетельские показания 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показания засекреченных свидетелей </a:t>
            </a:r>
            <a:r>
              <a:rPr lang="ru-RU" sz="1700" i="1" dirty="0" smtClean="0"/>
              <a:t>(суды почти не рассекречивают);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показания оперативников </a:t>
            </a:r>
            <a:r>
              <a:rPr lang="ru-RU" sz="1700" i="1" dirty="0" smtClean="0"/>
              <a:t>(«сложные» свидетели – знают, что отвечать);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 показания потребителей </a:t>
            </a:r>
            <a:r>
              <a:rPr lang="ru-RU" sz="1700" i="1" dirty="0" smtClean="0"/>
              <a:t>(часто зависимы от правоохранителей);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 показания понятых </a:t>
            </a:r>
            <a:r>
              <a:rPr lang="ru-RU" sz="1700" i="1" dirty="0" smtClean="0"/>
              <a:t>(для судов «штатные» понятые – не нарушение).</a:t>
            </a:r>
          </a:p>
          <a:p>
            <a:endParaRPr lang="ru-RU" sz="2100" b="1" dirty="0" smtClean="0"/>
          </a:p>
          <a:p>
            <a:r>
              <a:rPr lang="ru-RU" sz="2100" b="1" dirty="0" smtClean="0"/>
              <a:t>Показания фигурантов 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признательные показания </a:t>
            </a:r>
            <a:r>
              <a:rPr lang="ru-RU" sz="1700" i="1" dirty="0" smtClean="0"/>
              <a:t>(получены в первые дни, в приоритете у судов);</a:t>
            </a:r>
            <a:endParaRPr lang="ru-RU" sz="1700" dirty="0" smtClean="0"/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показания </a:t>
            </a:r>
            <a:r>
              <a:rPr lang="ru-RU" sz="2100" dirty="0" smtClean="0"/>
              <a:t>соучастников/«</a:t>
            </a:r>
            <a:r>
              <a:rPr lang="ru-RU" sz="2100" dirty="0" err="1" smtClean="0"/>
              <a:t>досудебщиков</a:t>
            </a:r>
            <a:r>
              <a:rPr lang="ru-RU" sz="2100" dirty="0" smtClean="0"/>
              <a:t>». </a:t>
            </a:r>
            <a:endParaRPr lang="ru-RU" sz="1700" i="1" dirty="0" smtClean="0"/>
          </a:p>
          <a:p>
            <a:r>
              <a:rPr lang="ru-RU" sz="1700" i="1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/>
          </a:p>
          <a:p>
            <a:r>
              <a:rPr lang="ru-RU" sz="28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352703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19295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/>
              <a:t>   Возможные стратегии защиты по уголовным делам</a:t>
            </a:r>
            <a:endParaRPr lang="ru-RU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182261"/>
            <a:ext cx="8610600" cy="697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75" indent="-15875"/>
            <a:r>
              <a:rPr lang="ru-RU" sz="2100" b="1" dirty="0" smtClean="0"/>
              <a:t>Переквалификация «сбытового» преступления (ст.228.1 УК РФ) на «потребительское» (ст.228 УК РФ) с возможным прекращением дела;</a:t>
            </a:r>
          </a:p>
          <a:p>
            <a:pPr marL="457200" indent="-457200"/>
            <a:r>
              <a:rPr lang="ru-RU" sz="2100" b="1" dirty="0" smtClean="0"/>
              <a:t>«удержание» ст.228 УК РФ на предварительном следствии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для ч.1 ст.228.1 УК РФ вес не важен, для ч.1 ст.228 УК РФ – важен;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/>
              <a:t> большой вес и фасовка – сами по себе не доказывают умысел на сбыт.</a:t>
            </a:r>
          </a:p>
          <a:p>
            <a:endParaRPr lang="ru-RU" sz="2100" b="1" dirty="0" smtClean="0"/>
          </a:p>
          <a:p>
            <a:r>
              <a:rPr lang="ru-RU" sz="2100" b="1" dirty="0" smtClean="0"/>
              <a:t>Установление провокации со стороны оперативных сотрудников;</a:t>
            </a:r>
          </a:p>
          <a:p>
            <a:r>
              <a:rPr lang="ru-RU" sz="2100" b="1" dirty="0" smtClean="0"/>
              <a:t>«отсечение» искусственно преумноженных эпизодов сбыта</a:t>
            </a:r>
          </a:p>
          <a:p>
            <a:r>
              <a:rPr lang="ru-RU" sz="2100" dirty="0" smtClean="0"/>
              <a:t>- через </a:t>
            </a:r>
            <a:r>
              <a:rPr lang="ru-RU" sz="2100" dirty="0" smtClean="0"/>
              <a:t>допросы закупщиков и оперативников, анализ материалов дела,</a:t>
            </a:r>
          </a:p>
          <a:p>
            <a:r>
              <a:rPr lang="ru-RU" sz="2100" dirty="0" smtClean="0"/>
              <a:t>использование практики ЕСПЧ </a:t>
            </a:r>
          </a:p>
          <a:p>
            <a:r>
              <a:rPr lang="ru-RU" sz="2100" dirty="0" smtClean="0"/>
              <a:t> </a:t>
            </a:r>
          </a:p>
          <a:p>
            <a:r>
              <a:rPr lang="ru-RU" sz="2100" b="1" dirty="0" smtClean="0"/>
              <a:t>Стратегическая защита в ЕСПЧ (по «сбытовым» делам)</a:t>
            </a:r>
          </a:p>
          <a:p>
            <a:r>
              <a:rPr lang="ru-RU" sz="2100" dirty="0" smtClean="0"/>
              <a:t>Ведение дела «под ЕСПЧ» в российских судах -</a:t>
            </a:r>
            <a:r>
              <a:rPr lang="en-US" sz="2100" dirty="0" smtClean="0"/>
              <a:t>&gt;</a:t>
            </a:r>
            <a:r>
              <a:rPr lang="ru-RU" sz="2100" dirty="0" smtClean="0"/>
              <a:t> подача жалобы в ЕСПЧ после апелляционного рассмотрения дела -</a:t>
            </a:r>
            <a:r>
              <a:rPr lang="en-US" sz="2100" dirty="0" smtClean="0"/>
              <a:t>&gt; </a:t>
            </a:r>
            <a:r>
              <a:rPr lang="ru-RU" sz="2100" dirty="0" smtClean="0"/>
              <a:t>пересмотр по новым обстоятельствам с возможным прекращением по реабилитирующим основаниям</a:t>
            </a:r>
          </a:p>
          <a:p>
            <a:endParaRPr lang="ru-RU" sz="2100" dirty="0" smtClean="0"/>
          </a:p>
          <a:p>
            <a:endParaRPr lang="ru-RU" sz="1700" i="1" dirty="0" smtClean="0"/>
          </a:p>
          <a:p>
            <a:r>
              <a:rPr lang="ru-RU" sz="1700" i="1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/>
          </a:p>
          <a:p>
            <a:r>
              <a:rPr lang="ru-RU" sz="28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348646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19295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/>
              <a:t>   Общие рекомендации при общении с </a:t>
            </a:r>
            <a:r>
              <a:rPr lang="ru-RU" sz="3000" smtClean="0"/>
              <a:t>сотрудниками правоохранительных органов</a:t>
            </a:r>
            <a:endParaRPr lang="ru-RU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182261"/>
            <a:ext cx="8610600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3038">
              <a:buFont typeface="Arial" pitchFamily="34" charset="0"/>
              <a:buChar char="•"/>
              <a:tabLst>
                <a:tab pos="268288" algn="l"/>
              </a:tabLst>
            </a:pPr>
            <a:r>
              <a:rPr lang="ru-RU" sz="2000" dirty="0" smtClean="0"/>
              <a:t>Если вас вызывают на допрос в качестве свидетеля или на «беседу» в правоохранительные органы – идите с адвокатом.</a:t>
            </a:r>
            <a:endParaRPr lang="en-US" sz="2000" dirty="0" smtClean="0"/>
          </a:p>
          <a:p>
            <a:pPr indent="173038">
              <a:buFont typeface="Arial" pitchFamily="34" charset="0"/>
              <a:buChar char="•"/>
              <a:tabLst>
                <a:tab pos="268288" algn="l"/>
              </a:tabLst>
            </a:pPr>
            <a:r>
              <a:rPr lang="ru-RU" sz="2000" dirty="0" smtClean="0"/>
              <a:t>Не торопитесь давать признательные показания. </a:t>
            </a:r>
            <a:endParaRPr lang="en-US" sz="2000" dirty="0" smtClean="0"/>
          </a:p>
          <a:p>
            <a:pPr indent="173038">
              <a:buFont typeface="Arial" pitchFamily="34" charset="0"/>
              <a:buChar char="•"/>
              <a:tabLst>
                <a:tab pos="268288" algn="l"/>
              </a:tabLst>
            </a:pPr>
            <a:r>
              <a:rPr lang="ru-RU" sz="2000" dirty="0" smtClean="0"/>
              <a:t>Не верьте обещаниям следователя не заключать вас под стражу в обмен на признательные показания. </a:t>
            </a:r>
            <a:endParaRPr lang="en-US" sz="2000" dirty="0" smtClean="0"/>
          </a:p>
          <a:p>
            <a:pPr indent="173038">
              <a:buFont typeface="Arial" pitchFamily="34" charset="0"/>
              <a:buChar char="•"/>
              <a:tabLst>
                <a:tab pos="268288" algn="l"/>
              </a:tabLst>
            </a:pPr>
            <a:r>
              <a:rPr lang="ru-RU" sz="2000" dirty="0" smtClean="0"/>
              <a:t>Читайте все документы, которые подписываете, и по возможности сделайте с них копии или выписки. </a:t>
            </a:r>
            <a:endParaRPr lang="en-US" sz="2000" dirty="0" smtClean="0"/>
          </a:p>
          <a:p>
            <a:pPr indent="173038">
              <a:buFont typeface="Arial" pitchFamily="34" charset="0"/>
              <a:buChar char="•"/>
              <a:tabLst>
                <a:tab pos="268288" algn="l"/>
              </a:tabLst>
            </a:pPr>
            <a:r>
              <a:rPr lang="ru-RU" sz="2000" dirty="0" smtClean="0"/>
              <a:t>Адвокат должен принимать участие во всех следственных действиях с вашим участием. Если адвокат реально не участвовал в проведении следственного действия – указывайте это в протоколе. </a:t>
            </a:r>
            <a:endParaRPr lang="en-US" sz="2000" dirty="0" smtClean="0"/>
          </a:p>
          <a:p>
            <a:pPr indent="173038">
              <a:buFont typeface="Arial" pitchFamily="34" charset="0"/>
              <a:buChar char="•"/>
              <a:tabLst>
                <a:tab pos="268288" algn="l"/>
              </a:tabLst>
            </a:pPr>
            <a:r>
              <a:rPr lang="ru-RU" sz="2000" dirty="0" smtClean="0"/>
              <a:t>В случае задержания вы имеете право на звонок близким и помощь адвоката. Сообщите, где именно вы находитесь, почему вас задержали, попросите собрать документы о трудоустройстве, жилье и семейном положении, найти адвоката, который мог бы срочно оказать помощь.</a:t>
            </a:r>
          </a:p>
          <a:p>
            <a:pPr indent="173038">
              <a:buFont typeface="Arial" pitchFamily="34" charset="0"/>
              <a:buChar char="•"/>
              <a:tabLst>
                <a:tab pos="268288" algn="l"/>
              </a:tabLst>
            </a:pPr>
            <a:r>
              <a:rPr lang="ru-RU" sz="2000" dirty="0" smtClean="0"/>
              <a:t>Если вас избивали сотрудники правоохранительных органов – сразу же, как это становится возможным, пройдите медицинское освидетельствование.</a:t>
            </a:r>
            <a:endParaRPr lang="en-US" sz="2000" dirty="0" smtClean="0"/>
          </a:p>
          <a:p>
            <a:pPr marL="457200" indent="-457200"/>
            <a:endParaRPr lang="ru-RU" sz="2100" dirty="0" smtClean="0"/>
          </a:p>
          <a:p>
            <a:endParaRPr lang="ru-RU" sz="1700" i="1" dirty="0" smtClean="0"/>
          </a:p>
          <a:p>
            <a:r>
              <a:rPr lang="ru-RU" sz="1700" i="1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/>
          </a:p>
          <a:p>
            <a:r>
              <a:rPr lang="ru-RU" sz="2800" dirty="0" smtClean="0"/>
              <a:t>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25056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</a:rPr>
              <a:t>Спасибо за внимание! 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3581400"/>
          </a:xfrm>
          <a:prstGeom prst="rect">
            <a:avLst/>
          </a:prstGeom>
          <a:solidFill>
            <a:srgbClr val="19295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  <p:sp>
        <p:nvSpPr>
          <p:cNvPr id="10" name="Подзаголовок 4"/>
          <p:cNvSpPr txBox="1">
            <a:spLocks/>
          </p:cNvSpPr>
          <p:nvPr/>
        </p:nvSpPr>
        <p:spPr>
          <a:xfrm>
            <a:off x="0" y="3962400"/>
            <a:ext cx="91440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Никонов Максим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адвокат, кандидат юридических наук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500" b="1" dirty="0" smtClean="0"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2600" b="1" dirty="0" smtClean="0">
                <a:cs typeface="Times New Roman" pitchFamily="18" charset="0"/>
              </a:rPr>
              <a:t>advokat-nikonov.ru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2600" b="1" dirty="0" smtClean="0">
                <a:cs typeface="Times New Roman" pitchFamily="18" charset="0"/>
              </a:rPr>
              <a:t>nikonovma@gmail.com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2600" b="1" dirty="0" smtClean="0">
                <a:cs typeface="Times New Roman" pitchFamily="18" charset="0"/>
              </a:rPr>
              <a:t>www.facebook.com/nikonovma</a:t>
            </a:r>
            <a:endParaRPr kumimoji="0" lang="ru-RU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6783</TotalTime>
  <Words>500</Words>
  <Application>Microsoft Office PowerPoint</Application>
  <PresentationFormat>Экран (4:3)</PresentationFormat>
  <Paragraphs>90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Katya Moiseeva</dc:creator>
  <cp:lastModifiedBy>User</cp:lastModifiedBy>
  <cp:revision>297</cp:revision>
  <cp:lastPrinted>2014-04-09T20:07:39Z</cp:lastPrinted>
  <dcterms:created xsi:type="dcterms:W3CDTF">2006-08-16T00:00:00Z</dcterms:created>
  <dcterms:modified xsi:type="dcterms:W3CDTF">2018-11-03T15:52:47Z</dcterms:modified>
</cp:coreProperties>
</file>