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9" r:id="rId2"/>
    <p:sldId id="352" r:id="rId3"/>
    <p:sldId id="298" r:id="rId4"/>
    <p:sldId id="343" r:id="rId5"/>
    <p:sldId id="300" r:id="rId6"/>
    <p:sldId id="302" r:id="rId7"/>
    <p:sldId id="309" r:id="rId8"/>
    <p:sldId id="310" r:id="rId9"/>
    <p:sldId id="311" r:id="rId10"/>
    <p:sldId id="308" r:id="rId11"/>
    <p:sldId id="314" r:id="rId12"/>
    <p:sldId id="315" r:id="rId13"/>
    <p:sldId id="318" r:id="rId14"/>
    <p:sldId id="317" r:id="rId15"/>
    <p:sldId id="316" r:id="rId16"/>
    <p:sldId id="361" r:id="rId17"/>
    <p:sldId id="362" r:id="rId18"/>
    <p:sldId id="363" r:id="rId19"/>
    <p:sldId id="364" r:id="rId20"/>
    <p:sldId id="319" r:id="rId21"/>
    <p:sldId id="348" r:id="rId22"/>
    <p:sldId id="346" r:id="rId23"/>
    <p:sldId id="349" r:id="rId24"/>
    <p:sldId id="350" r:id="rId25"/>
    <p:sldId id="3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3B1B-B92D-4D97-A2C5-8D493C1A2B32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1886-5242-4975-9D1E-BA28012FC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D2F34-7198-DD46-82B0-273881E6E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6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7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4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4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4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AF48-6203-40DC-B47E-C4AE56876529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545B-3A96-438B-9896-A531EAFB7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" y="1382751"/>
            <a:ext cx="12192000" cy="2133495"/>
          </a:xfrm>
          <a:noFill/>
        </p:spPr>
        <p:txBody>
          <a:bodyPr>
            <a:normAutofit/>
          </a:bodyPr>
          <a:lstStyle/>
          <a:p>
            <a:r>
              <a:rPr lang="ru-RU" sz="4800" b="1" dirty="0" smtClean="0"/>
              <a:t>Статистика </a:t>
            </a:r>
            <a:r>
              <a:rPr lang="ru-RU" sz="4800" b="1" dirty="0" err="1" smtClean="0"/>
              <a:t>наркопреступлений</a:t>
            </a:r>
            <a:endParaRPr lang="ru-RU" sz="4800" b="1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7750"/>
            <a:ext cx="12192000" cy="17751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Алексей </a:t>
            </a:r>
            <a:r>
              <a:rPr lang="ru-RU" sz="3600" dirty="0" err="1" smtClean="0"/>
              <a:t>Кнорре</a:t>
            </a:r>
            <a:endParaRPr lang="ru-RU" sz="3600" dirty="0" smtClean="0"/>
          </a:p>
          <a:p>
            <a:r>
              <a:rPr lang="ru-RU" sz="3600" dirty="0" smtClean="0"/>
              <a:t>Институт проблем </a:t>
            </a:r>
            <a:r>
              <a:rPr lang="ru-RU" sz="3600" dirty="0" err="1" smtClean="0"/>
              <a:t>правоприменения</a:t>
            </a:r>
            <a:r>
              <a:rPr lang="ru-RU" sz="3600" dirty="0" smtClean="0"/>
              <a:t> при ЕУСПб</a:t>
            </a:r>
          </a:p>
          <a:p>
            <a:r>
              <a:rPr lang="en-US" sz="3600" i="1" u="sng" dirty="0" smtClean="0">
                <a:solidFill>
                  <a:schemeClr val="accent1"/>
                </a:solidFill>
              </a:rPr>
              <a:t>alexeyknorre.ru</a:t>
            </a:r>
            <a:endParaRPr lang="ru-RU" sz="36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21" y="0"/>
            <a:ext cx="9498755" cy="6827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63880"/>
              </p:ext>
            </p:extLst>
          </p:nvPr>
        </p:nvGraphicFramePr>
        <p:xfrm>
          <a:off x="211328" y="1576829"/>
          <a:ext cx="11688064" cy="3348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1280"/>
                <a:gridCol w="1326784"/>
              </a:tblGrid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Категория наркотических веществ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Доля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Натуральные </a:t>
                      </a:r>
                      <a:r>
                        <a:rPr lang="ru-RU" sz="29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каннабиоиды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(конопля и её производные)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33%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Героин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25%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Амфетамины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(«</a:t>
                      </a:r>
                      <a:r>
                        <a:rPr lang="ru-RU" sz="29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спиды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»)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Синтетические каннабиоиды («спайсы»)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Другие опиаты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4%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Остальные наркотические и психотропные вещества</a:t>
                      </a:r>
                      <a:endParaRPr lang="ru-RU" sz="29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1328" y="274639"/>
            <a:ext cx="11688064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часто изымаемые наркотики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426" y="592546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Все </a:t>
            </a:r>
            <a:r>
              <a:rPr lang="ru-RU" sz="2400" dirty="0" err="1">
                <a:latin typeface="+mj-lt"/>
              </a:rPr>
              <a:t>наркопреступления</a:t>
            </a:r>
            <a:r>
              <a:rPr lang="ru-RU" sz="2400" dirty="0">
                <a:latin typeface="+mj-lt"/>
              </a:rPr>
              <a:t>, зарегистрированные МВД за 2013-2014 годы.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Данные Института проблем </a:t>
            </a:r>
            <a:r>
              <a:rPr lang="ru-RU" sz="2400" dirty="0" err="1">
                <a:latin typeface="+mj-lt"/>
              </a:rPr>
              <a:t>правоприменения</a:t>
            </a:r>
            <a:r>
              <a:rPr lang="ru-RU" sz="2400" dirty="0">
                <a:latin typeface="+mj-lt"/>
              </a:rPr>
              <a:t>.</a:t>
            </a:r>
            <a:endParaRPr lang="ru-RU" sz="42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1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336" y="209614"/>
            <a:ext cx="4966208" cy="2830257"/>
          </a:xfrm>
        </p:spPr>
        <p:txBody>
          <a:bodyPr>
            <a:noAutofit/>
          </a:bodyPr>
          <a:lstStyle/>
          <a:p>
            <a:r>
              <a:rPr lang="ru-RU" sz="3733" dirty="0"/>
              <a:t>Как квалифицируются </a:t>
            </a:r>
            <a:r>
              <a:rPr lang="ru-RU" sz="3733" dirty="0" err="1"/>
              <a:t>наркопреступления</a:t>
            </a:r>
            <a:r>
              <a:rPr lang="ru-RU" sz="3733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https://cdn.openrussia.org/media/content/main/2017-09-11_00-47-17__9d729a14-9671-11e7-950b-06f7ed071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2959" y="5125245"/>
            <a:ext cx="4917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Картинка: Открытая Россия</a:t>
            </a:r>
          </a:p>
          <a:p>
            <a:r>
              <a:rPr lang="en-US" sz="2400" dirty="0">
                <a:latin typeface="+mj-lt"/>
              </a:rPr>
              <a:t>URL: </a:t>
            </a:r>
          </a:p>
          <a:p>
            <a:r>
              <a:rPr lang="ru-RU" sz="2400" dirty="0">
                <a:latin typeface="+mj-lt"/>
              </a:rPr>
              <a:t>https://openrussia.org/notes/713546/</a:t>
            </a:r>
          </a:p>
        </p:txBody>
      </p:sp>
    </p:spTree>
    <p:extLst>
      <p:ext uri="{BB962C8B-B14F-4D97-AF65-F5344CB8AC3E}">
        <p14:creationId xmlns:p14="http://schemas.microsoft.com/office/powerpoint/2010/main" val="6777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Пилотное исследования </a:t>
            </a:r>
            <a:r>
              <a:rPr lang="ru-RU" dirty="0" err="1" smtClean="0"/>
              <a:t>наркорынка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о лотах продаваемых наркотиков с нелегальной торговой площадки </a:t>
            </a:r>
            <a:r>
              <a:rPr lang="en-US" dirty="0" smtClean="0"/>
              <a:t>RAMP, </a:t>
            </a:r>
            <a:r>
              <a:rPr lang="ru-RU" dirty="0" smtClean="0"/>
              <a:t>сентябрь 2016. </a:t>
            </a:r>
          </a:p>
          <a:p>
            <a:r>
              <a:rPr lang="ru-RU" dirty="0" smtClean="0"/>
              <a:t>Получены </a:t>
            </a:r>
            <a:r>
              <a:rPr lang="ru-RU" dirty="0"/>
              <a:t>при помощи </a:t>
            </a:r>
            <a:r>
              <a:rPr lang="ru-RU" dirty="0" err="1" smtClean="0"/>
              <a:t>ГлавНИВЦ</a:t>
            </a:r>
            <a:r>
              <a:rPr lang="ru-RU" dirty="0" smtClean="0"/>
              <a:t> при Управлении делами Президента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07872" y="534353"/>
          <a:ext cx="9908032" cy="600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5056"/>
                <a:gridCol w="1649201"/>
                <a:gridCol w="1333775"/>
              </a:tblGrid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Частота</a:t>
                      </a:r>
                      <a:endParaRPr lang="ru-RU" sz="3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1365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Санкт-Петербург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379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Екатеринбург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Томск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Нижний Новгород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Казань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Уфа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Барнаул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Челябинск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Другие города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4746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852928" y="351791"/>
          <a:ext cx="6079744" cy="600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852"/>
                <a:gridCol w="1755951"/>
                <a:gridCol w="962941"/>
              </a:tblGrid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Тип наркотиков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Частота</a:t>
                      </a:r>
                      <a:endParaRPr lang="ru-RU" sz="32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Шишки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944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Гашиш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914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Таблетки 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620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Амфетамин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614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Кокаин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MDMA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287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Мефедрон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260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LSD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nbome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Другие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4746</a:t>
                      </a:r>
                      <a:endParaRPr lang="ru-RU" sz="3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3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30" y="0"/>
            <a:ext cx="10287001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732889" y="501651"/>
          <a:ext cx="10719371" cy="52857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4068"/>
                <a:gridCol w="3987111"/>
                <a:gridCol w="2515028"/>
                <a:gridCol w="3663164"/>
              </a:tblGrid>
              <a:tr h="744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Страна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на 100 000 человек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всего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США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666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2 145 100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КНР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118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1 649 804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Бразилия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319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659 020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24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rgbClr val="FF0000"/>
                          </a:solidFill>
                          <a:effectLst/>
                        </a:rPr>
                        <a:t>431</a:t>
                      </a:r>
                      <a:endParaRPr lang="ru-RU" sz="24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623 642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Индия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33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418 536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Таиланд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424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286 861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Мексика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204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247 001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Иран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287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225 624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Турция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254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201 177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Индонезия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69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180 347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ЮАР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291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161 986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12.</a:t>
                      </a:r>
                      <a:endParaRPr lang="ru-RU" sz="24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Филиппины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140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142 168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3425" y="602365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World Prison Brief. </a:t>
            </a:r>
            <a:r>
              <a:rPr lang="ru-RU" sz="2400" dirty="0">
                <a:latin typeface="+mj-lt"/>
              </a:rPr>
              <a:t>Данные 2017 года. </a:t>
            </a:r>
            <a:r>
              <a:rPr lang="en-US" sz="2400" dirty="0">
                <a:latin typeface="+mj-lt"/>
              </a:rPr>
              <a:t>URL: http://www.prisonstudies.org</a:t>
            </a:r>
            <a:endParaRPr lang="ru-RU" sz="42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Смесь = чистое вещество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Постановление </a:t>
            </a:r>
            <a:r>
              <a:rPr lang="ru-RU" dirty="0">
                <a:latin typeface="+mj-lt"/>
              </a:rPr>
              <a:t>Пленума Верховного Суда РФ от 15 июня 2006 г. №</a:t>
            </a:r>
            <a:r>
              <a:rPr lang="ru-RU" dirty="0" smtClean="0">
                <a:latin typeface="+mj-lt"/>
              </a:rPr>
              <a:t>14:</a:t>
            </a:r>
          </a:p>
          <a:p>
            <a:pPr marL="0" indent="0">
              <a:buNone/>
            </a:pPr>
            <a:r>
              <a:rPr lang="ru-RU" i="1" dirty="0" smtClean="0">
                <a:latin typeface="+mj-lt"/>
              </a:rPr>
              <a:t>Если </a:t>
            </a:r>
            <a:r>
              <a:rPr lang="ru-RU" i="1" dirty="0">
                <a:latin typeface="+mj-lt"/>
              </a:rPr>
              <a:t>наркотическое средство или психотропное вещество, включенное в список I &lt;...&gt; входит в состав смеси (препарата), содержащей одно наркотическое средство или психотропное вещество, его </a:t>
            </a:r>
            <a:r>
              <a:rPr lang="ru-RU" i="1" dirty="0">
                <a:solidFill>
                  <a:srgbClr val="FF0000"/>
                </a:solidFill>
                <a:latin typeface="+mj-lt"/>
              </a:rPr>
              <a:t>размер определяется весом всей смеси</a:t>
            </a:r>
            <a:r>
              <a:rPr lang="ru-RU" i="1" dirty="0" smtClean="0">
                <a:latin typeface="+mj-lt"/>
              </a:rPr>
              <a:t>.</a:t>
            </a:r>
            <a:endParaRPr lang="ru-RU" i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9950" cy="1325563"/>
          </a:xfrm>
        </p:spPr>
        <p:txBody>
          <a:bodyPr/>
          <a:lstStyle/>
          <a:p>
            <a:r>
              <a:rPr lang="ru-RU" dirty="0" smtClean="0"/>
              <a:t>Интернет-опрос про «</a:t>
            </a:r>
            <a:r>
              <a:rPr lang="ru-RU" dirty="0" err="1" smtClean="0"/>
              <a:t>откупы</a:t>
            </a:r>
            <a:r>
              <a:rPr lang="ru-RU" dirty="0" smtClean="0"/>
              <a:t>» по наркотикам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44250" cy="4351338"/>
          </a:xfrm>
        </p:spPr>
        <p:txBody>
          <a:bodyPr/>
          <a:lstStyle/>
          <a:p>
            <a:r>
              <a:rPr lang="ru-RU" dirty="0" smtClean="0"/>
              <a:t>Проведён Фондом Андрея </a:t>
            </a:r>
            <a:r>
              <a:rPr lang="ru-RU" dirty="0" err="1" smtClean="0"/>
              <a:t>Рылькова</a:t>
            </a:r>
            <a:r>
              <a:rPr lang="ru-RU" dirty="0" smtClean="0"/>
              <a:t> в сентябре 2017</a:t>
            </a:r>
          </a:p>
          <a:p>
            <a:r>
              <a:rPr lang="ru-RU" dirty="0" smtClean="0"/>
              <a:t>467 валидных ответов по анкете в </a:t>
            </a:r>
            <a:r>
              <a:rPr lang="en-US" dirty="0" smtClean="0"/>
              <a:t>Google Forms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Нерепрезентативный</a:t>
            </a:r>
            <a:r>
              <a:rPr lang="ru-RU" dirty="0" smtClean="0"/>
              <a:t> </a:t>
            </a:r>
            <a:r>
              <a:rPr lang="en-US" dirty="0" smtClean="0"/>
              <a:t>by design</a:t>
            </a:r>
            <a:r>
              <a:rPr lang="ru-RU" dirty="0" smtClean="0"/>
              <a:t>: ¾ ответов – Москва и Петербург</a:t>
            </a:r>
          </a:p>
          <a:p>
            <a:r>
              <a:rPr lang="ru-RU" dirty="0" smtClean="0"/>
              <a:t>Вопросы про место встречи с полицейскими, имеющийся наркотик и его вес, цену «откупа»</a:t>
            </a:r>
          </a:p>
          <a:p>
            <a:endParaRPr lang="ru-RU" dirty="0" smtClean="0"/>
          </a:p>
          <a:p>
            <a:r>
              <a:rPr lang="ru-RU" dirty="0" smtClean="0"/>
              <a:t>Текст отчёта об исследовании:</a:t>
            </a:r>
            <a:br>
              <a:rPr lang="ru-RU" dirty="0" smtClean="0"/>
            </a:br>
            <a:r>
              <a:rPr lang="en-US" dirty="0" smtClean="0"/>
              <a:t>http</a:t>
            </a:r>
            <a:r>
              <a:rPr lang="en-US" dirty="0"/>
              <a:t>://rylkov-fond.org/files/2017/11/tsena-svobody.pdf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98439"/>
            <a:ext cx="10515600" cy="1325563"/>
          </a:xfrm>
        </p:spPr>
        <p:txBody>
          <a:bodyPr/>
          <a:lstStyle/>
          <a:p>
            <a:r>
              <a:rPr lang="ru-RU" dirty="0" smtClean="0"/>
              <a:t>Популярность разных наркотиков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35008"/>
              </p:ext>
            </p:extLst>
          </p:nvPr>
        </p:nvGraphicFramePr>
        <p:xfrm>
          <a:off x="657225" y="1362077"/>
          <a:ext cx="10458450" cy="5478780"/>
        </p:xfrm>
        <a:graphic>
          <a:graphicData uri="http://schemas.openxmlformats.org/drawingml/2006/table">
            <a:tbl>
              <a:tblPr firstRow="1" firstCol="1" bandRow="1"/>
              <a:tblGrid>
                <a:gridCol w="6064371"/>
                <a:gridCol w="2233057"/>
                <a:gridCol w="2161022"/>
              </a:tblGrid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Марихуана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Гашиш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Спиды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Мефедрон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МДМА/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экстази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(таблетки)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Кокаин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МДМА (кристаллы)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Спайсы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варианты ответов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52474"/>
              </p:ext>
            </p:extLst>
          </p:nvPr>
        </p:nvGraphicFramePr>
        <p:xfrm>
          <a:off x="238125" y="314328"/>
          <a:ext cx="11744326" cy="6324596"/>
        </p:xfrm>
        <a:graphic>
          <a:graphicData uri="http://schemas.openxmlformats.org/drawingml/2006/table">
            <a:tbl>
              <a:tblPr firstRow="1" firstCol="1" bandRow="1"/>
              <a:tblGrid>
                <a:gridCol w="604022"/>
                <a:gridCol w="3386953"/>
                <a:gridCol w="2819400"/>
                <a:gridCol w="3171825"/>
                <a:gridCol w="1762126"/>
              </a:tblGrid>
              <a:tr h="1002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откупа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 (медиана)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масса,</a:t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граммах (медиана)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ответов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Марихуана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Гашиш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22 500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Спиды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Мефедрон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МДМА (таблетки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Кокаин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МДМА кристаллы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112 500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Спайсы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Метадон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55606"/>
              </p:ext>
            </p:extLst>
          </p:nvPr>
        </p:nvGraphicFramePr>
        <p:xfrm>
          <a:off x="266701" y="1190626"/>
          <a:ext cx="11277598" cy="4890737"/>
        </p:xfrm>
        <a:graphic>
          <a:graphicData uri="http://schemas.openxmlformats.org/drawingml/2006/table">
            <a:tbl>
              <a:tblPr firstRow="1" firstCol="1" bandRow="1"/>
              <a:tblGrid>
                <a:gridCol w="1943099"/>
                <a:gridCol w="1819275"/>
                <a:gridCol w="767900"/>
                <a:gridCol w="667995"/>
                <a:gridCol w="1859755"/>
                <a:gridCol w="768196"/>
                <a:gridCol w="788613"/>
                <a:gridCol w="1805516"/>
                <a:gridCol w="857249"/>
              </a:tblGrid>
              <a:tr h="424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Петербург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города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откупа, </a:t>
                      </a:r>
                      <a:b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 (медиана)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откупа, </a:t>
                      </a:r>
                      <a:b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 (медиана)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откупа, </a:t>
                      </a:r>
                      <a:b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 (медиана)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Гашиш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9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Марихуана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9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Спиды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7225" y="198439"/>
            <a:ext cx="10515600" cy="1325563"/>
          </a:xfrm>
        </p:spPr>
        <p:txBody>
          <a:bodyPr/>
          <a:lstStyle/>
          <a:p>
            <a:r>
              <a:rPr lang="ru-RU" dirty="0" smtClean="0"/>
              <a:t>Связь цены «откупа» и географии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0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" y="1382751"/>
            <a:ext cx="12192000" cy="2133495"/>
          </a:xfrm>
          <a:noFill/>
        </p:spPr>
        <p:txBody>
          <a:bodyPr>
            <a:normAutofit/>
          </a:bodyPr>
          <a:lstStyle/>
          <a:p>
            <a:r>
              <a:rPr lang="ru-RU" sz="4800" b="1" dirty="0" smtClean="0"/>
              <a:t>Статистика </a:t>
            </a:r>
            <a:r>
              <a:rPr lang="ru-RU" sz="4800" b="1" dirty="0" err="1" smtClean="0"/>
              <a:t>наркопреступлений</a:t>
            </a:r>
            <a:endParaRPr lang="ru-RU" sz="4800" b="1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7750"/>
            <a:ext cx="12192000" cy="17751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Алексей </a:t>
            </a:r>
            <a:r>
              <a:rPr lang="ru-RU" sz="3600" dirty="0" err="1" smtClean="0"/>
              <a:t>Кнорре</a:t>
            </a:r>
            <a:endParaRPr lang="ru-RU" sz="3600" dirty="0" smtClean="0"/>
          </a:p>
          <a:p>
            <a:r>
              <a:rPr lang="ru-RU" sz="3600" dirty="0" smtClean="0"/>
              <a:t>Институт проблем </a:t>
            </a:r>
            <a:r>
              <a:rPr lang="ru-RU" sz="3600" dirty="0" err="1" smtClean="0"/>
              <a:t>правоприменения</a:t>
            </a:r>
            <a:r>
              <a:rPr lang="ru-RU" sz="3600" dirty="0" smtClean="0"/>
              <a:t> при ЕУСПб</a:t>
            </a:r>
          </a:p>
          <a:p>
            <a:r>
              <a:rPr lang="en-US" sz="3600" i="1" u="sng" dirty="0" smtClean="0">
                <a:solidFill>
                  <a:schemeClr val="accent1"/>
                </a:solidFill>
              </a:rPr>
              <a:t>alexeyknorre.ru</a:t>
            </a:r>
            <a:endParaRPr lang="ru-RU" sz="36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350009"/>
              </p:ext>
            </p:extLst>
          </p:nvPr>
        </p:nvGraphicFramePr>
        <p:xfrm>
          <a:off x="732889" y="501651"/>
          <a:ext cx="10719371" cy="528574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54068"/>
                <a:gridCol w="3987111"/>
                <a:gridCol w="2515028"/>
                <a:gridCol w="3663164"/>
              </a:tblGrid>
              <a:tr h="744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Страна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на 100 000 человек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всего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Сейшельские острова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799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735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США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666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2 145 100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Сальвадор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585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38 007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Туркмения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583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30 568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Виргинские Острова (США)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542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577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Мальдивы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514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1 880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Куба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510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57 337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Багамы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439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1 727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Гуам (США)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438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756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Гренада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435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465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Руанда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434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54 279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FF0000"/>
                          </a:solidFill>
                        </a:rPr>
                        <a:t>12.</a:t>
                      </a:r>
                      <a:endParaRPr lang="ru-RU" sz="2400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623 642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3425" y="602365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World Prison Brief. </a:t>
            </a:r>
            <a:r>
              <a:rPr lang="ru-RU" sz="2400" dirty="0">
                <a:latin typeface="+mj-lt"/>
              </a:rPr>
              <a:t>Данные 2017 года. </a:t>
            </a:r>
            <a:r>
              <a:rPr lang="en-US" sz="2400" dirty="0">
                <a:latin typeface="+mj-lt"/>
              </a:rPr>
              <a:t>URL: http://www.prisonstudies.org</a:t>
            </a:r>
            <a:endParaRPr lang="ru-RU" sz="42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1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01450"/>
              </p:ext>
            </p:extLst>
          </p:nvPr>
        </p:nvGraphicFramePr>
        <p:xfrm>
          <a:off x="732889" y="501651"/>
          <a:ext cx="10719371" cy="528574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54068"/>
                <a:gridCol w="3987111"/>
                <a:gridCol w="2515028"/>
                <a:gridCol w="3663164"/>
              </a:tblGrid>
              <a:tr h="744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Страна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на 100 000 человек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Заключённых всего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Сейшельские острова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799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735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США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666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2 145 100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3.</a:t>
                      </a:r>
                      <a:endParaRPr lang="ru-RU" sz="24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Сальвадор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585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38 007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4.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Туркмения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583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chemeClr val="bg2"/>
                          </a:solidFill>
                          <a:effectLst/>
                        </a:rPr>
                        <a:t>30 568</a:t>
                      </a:r>
                      <a:endParaRPr lang="ru-RU" sz="2400" b="0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5.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Виргинские Острова (США)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542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577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6.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Мальдивы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514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chemeClr val="bg2"/>
                          </a:solidFill>
                          <a:effectLst/>
                        </a:rPr>
                        <a:t>1 880</a:t>
                      </a:r>
                      <a:endParaRPr lang="ru-RU" sz="2400" b="0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7.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Куба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510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57 337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8.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Багамы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439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1 727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9.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Гуам (США)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438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756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Гренада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chemeClr val="bg2"/>
                          </a:solidFill>
                          <a:effectLst/>
                        </a:rPr>
                        <a:t>435</a:t>
                      </a:r>
                      <a:endParaRPr lang="ru-RU" sz="2400" b="0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465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/>
                          </a:solidFill>
                        </a:rPr>
                        <a:t>11.</a:t>
                      </a:r>
                      <a:endParaRPr lang="ru-RU" sz="2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Руанда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chemeClr val="bg2"/>
                          </a:solidFill>
                          <a:effectLst/>
                        </a:rPr>
                        <a:t>434</a:t>
                      </a:r>
                      <a:endParaRPr lang="ru-RU" sz="2400" b="0" i="0" u="none" strike="noStrike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54 279</a:t>
                      </a:r>
                      <a:endParaRPr lang="ru-RU" sz="24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378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FF0000"/>
                          </a:solidFill>
                        </a:rPr>
                        <a:t>12.</a:t>
                      </a:r>
                      <a:endParaRPr lang="ru-RU" sz="2400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431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623 642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3425" y="602365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World Prison Brief. </a:t>
            </a:r>
            <a:r>
              <a:rPr lang="ru-RU" sz="2400" dirty="0">
                <a:latin typeface="+mj-lt"/>
              </a:rPr>
              <a:t>Данные 2017 года. </a:t>
            </a:r>
            <a:r>
              <a:rPr lang="en-US" sz="2400" dirty="0">
                <a:latin typeface="+mj-lt"/>
              </a:rPr>
              <a:t>URL: http://www.prisonstudies.org</a:t>
            </a:r>
            <a:endParaRPr lang="ru-RU" sz="42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3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8693"/>
            <a:ext cx="12192000" cy="1550667"/>
          </a:xfrm>
        </p:spPr>
        <p:txBody>
          <a:bodyPr>
            <a:normAutofit/>
          </a:bodyPr>
          <a:lstStyle/>
          <a:p>
            <a:r>
              <a:rPr lang="ru-RU" dirty="0" smtClean="0"/>
              <a:t>«Русь Сидящая»: </a:t>
            </a:r>
            <a:r>
              <a:rPr lang="ru-RU" dirty="0"/>
              <a:t>сколько людей </a:t>
            </a:r>
            <a:r>
              <a:rPr lang="ru-RU" dirty="0" smtClean="0"/>
              <a:t>сидит </a:t>
            </a:r>
            <a:r>
              <a:rPr lang="ru-RU" dirty="0"/>
              <a:t>за наркотики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78121"/>
            <a:ext cx="10972800" cy="43973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Конец </a:t>
            </a:r>
            <a:r>
              <a:rPr lang="ru-RU" dirty="0" smtClean="0">
                <a:latin typeface="+mj-lt"/>
              </a:rPr>
              <a:t>2018 </a:t>
            </a:r>
            <a:r>
              <a:rPr lang="ru-RU" dirty="0">
                <a:latin typeface="+mj-lt"/>
              </a:rPr>
              <a:t>года: </a:t>
            </a:r>
            <a:r>
              <a:rPr lang="ru-RU" dirty="0" smtClean="0">
                <a:latin typeface="+mj-lt"/>
              </a:rPr>
              <a:t>«тюремное» </a:t>
            </a:r>
            <a:r>
              <a:rPr lang="ru-RU" dirty="0">
                <a:latin typeface="+mj-lt"/>
              </a:rPr>
              <a:t>население составляет </a:t>
            </a:r>
            <a:r>
              <a:rPr lang="ru-RU" dirty="0"/>
              <a:t>575 686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человек, из них в исправительных колониях – </a:t>
            </a:r>
            <a:r>
              <a:rPr lang="ru-RU" dirty="0"/>
              <a:t>472 488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человек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28%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всех людей, находящихся в 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исправительных </a:t>
            </a:r>
            <a:r>
              <a:rPr lang="ru-RU" dirty="0">
                <a:latin typeface="+mj-lt"/>
              </a:rPr>
              <a:t>колониях, отбывают наказание по уголовным делам, связанным с наркотиками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412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Динамика </a:t>
            </a:r>
            <a:r>
              <a:rPr lang="ru-RU" sz="4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наркопреступлений</a:t>
            </a:r>
            <a:r>
              <a:rPr lang="ru-RU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за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</a:t>
            </a:r>
            <a:r>
              <a:rPr lang="ru-RU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11"/>
            <a:ext cx="12144778" cy="60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о </a:t>
            </a:r>
            <a:r>
              <a:rPr lang="ru-RU" dirty="0" err="1" smtClean="0"/>
              <a:t>наркопреступлениях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585 </a:t>
            </a:r>
            <a:r>
              <a:rPr lang="ru-RU" dirty="0">
                <a:latin typeface="+mj-lt"/>
              </a:rPr>
              <a:t>тысяч наблюдений - зарегистрированных </a:t>
            </a:r>
            <a:r>
              <a:rPr lang="ru-RU" dirty="0" smtClean="0">
                <a:latin typeface="+mj-lt"/>
              </a:rPr>
              <a:t>преступлений</a:t>
            </a:r>
          </a:p>
          <a:p>
            <a:r>
              <a:rPr lang="ru-RU" dirty="0" smtClean="0">
                <a:latin typeface="+mj-lt"/>
              </a:rPr>
              <a:t>Фиксация </a:t>
            </a:r>
            <a:r>
              <a:rPr lang="ru-RU" dirty="0">
                <a:latin typeface="+mj-lt"/>
              </a:rPr>
              <a:t>типа изъятого наркотика, массы, региона, типа правоохранительного </a:t>
            </a:r>
            <a:r>
              <a:rPr lang="ru-RU" dirty="0" smtClean="0">
                <a:latin typeface="+mj-lt"/>
              </a:rPr>
              <a:t>органа</a:t>
            </a:r>
          </a:p>
          <a:p>
            <a:r>
              <a:rPr lang="ru-RU" dirty="0" smtClean="0">
                <a:latin typeface="+mj-lt"/>
              </a:rPr>
              <a:t>Генеральная </a:t>
            </a:r>
            <a:r>
              <a:rPr lang="ru-RU" dirty="0">
                <a:latin typeface="+mj-lt"/>
              </a:rPr>
              <a:t>совокупность всех преступлений, зарегистрированных по </a:t>
            </a:r>
            <a:r>
              <a:rPr lang="ru-RU" dirty="0" smtClean="0">
                <a:latin typeface="+mj-lt"/>
              </a:rPr>
              <a:t>статьям 228-234 </a:t>
            </a:r>
            <a:r>
              <a:rPr lang="ru-RU" dirty="0">
                <a:latin typeface="+mj-lt"/>
              </a:rPr>
              <a:t>УК </a:t>
            </a:r>
            <a:r>
              <a:rPr lang="ru-RU" dirty="0" smtClean="0">
                <a:latin typeface="+mj-lt"/>
              </a:rPr>
              <a:t>РФ </a:t>
            </a:r>
            <a:r>
              <a:rPr lang="ru-RU" dirty="0">
                <a:latin typeface="+mj-lt"/>
              </a:rPr>
              <a:t>за 2013-2014 </a:t>
            </a:r>
            <a:r>
              <a:rPr lang="ru-RU" dirty="0" smtClean="0">
                <a:latin typeface="+mj-lt"/>
              </a:rPr>
              <a:t>годы</a:t>
            </a:r>
          </a:p>
          <a:p>
            <a:r>
              <a:rPr lang="ru-RU" dirty="0" smtClean="0">
                <a:latin typeface="+mj-lt"/>
              </a:rPr>
              <a:t>Много </a:t>
            </a:r>
            <a:r>
              <a:rPr lang="ru-RU" dirty="0">
                <a:latin typeface="+mj-lt"/>
              </a:rPr>
              <a:t>работы по подготовке и чистке данных: огромное количество пропущенных значений, некоторые регионы не представлены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0"/>
            <a:ext cx="1131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3FA2-FA04-9446-B674-BF880BF0F6E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068"/>
            <a:ext cx="12192000" cy="53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913</Words>
  <Application>Microsoft Office PowerPoint</Application>
  <PresentationFormat>Широкоэкранный</PresentationFormat>
  <Paragraphs>435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Статистика наркопреступлений</vt:lpstr>
      <vt:lpstr>Презентация PowerPoint</vt:lpstr>
      <vt:lpstr>Презентация PowerPoint</vt:lpstr>
      <vt:lpstr>Презентация PowerPoint</vt:lpstr>
      <vt:lpstr>«Русь Сидящая»: сколько людей сидит за наркотики?</vt:lpstr>
      <vt:lpstr>Динамика наркопреступлений за 8 лет</vt:lpstr>
      <vt:lpstr>Данные о наркопреступлениях</vt:lpstr>
      <vt:lpstr>Презентация PowerPoint</vt:lpstr>
      <vt:lpstr>Презентация PowerPoint</vt:lpstr>
      <vt:lpstr>Презентация PowerPoint</vt:lpstr>
      <vt:lpstr>Самые часто изымаемые наркотики</vt:lpstr>
      <vt:lpstr>Как квалифицируются наркопреступления?</vt:lpstr>
      <vt:lpstr>Презентация PowerPoint</vt:lpstr>
      <vt:lpstr>Презентация PowerPoint</vt:lpstr>
      <vt:lpstr>Презентация PowerPoint</vt:lpstr>
      <vt:lpstr>Пилотное исследования наркорынка</vt:lpstr>
      <vt:lpstr>Презентация PowerPoint</vt:lpstr>
      <vt:lpstr>Презентация PowerPoint</vt:lpstr>
      <vt:lpstr>Презентация PowerPoint</vt:lpstr>
      <vt:lpstr>Смесь = чистое вещество</vt:lpstr>
      <vt:lpstr>Интернет-опрос про «откупы» по наркотикам</vt:lpstr>
      <vt:lpstr>Популярность разных наркотиков</vt:lpstr>
      <vt:lpstr>Презентация PowerPoint</vt:lpstr>
      <vt:lpstr>Связь цены «откупа» и географии</vt:lpstr>
      <vt:lpstr>Статистика наркопреступлений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Убийства и наркотики: как социологу заниматься нескучной криминологией</dc:title>
  <dc:creator>Alexey Knorre</dc:creator>
  <cp:lastModifiedBy>Alexey Knorre</cp:lastModifiedBy>
  <cp:revision>28</cp:revision>
  <dcterms:created xsi:type="dcterms:W3CDTF">2017-10-30T13:04:26Z</dcterms:created>
  <dcterms:modified xsi:type="dcterms:W3CDTF">2018-11-10T06:02:52Z</dcterms:modified>
</cp:coreProperties>
</file>